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83" r:id="rId11"/>
    <p:sldId id="264" r:id="rId12"/>
    <p:sldId id="266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86403" autoAdjust="0"/>
  </p:normalViewPr>
  <p:slideViewPr>
    <p:cSldViewPr>
      <p:cViewPr>
        <p:scale>
          <a:sx n="50" d="100"/>
          <a:sy n="50" d="100"/>
        </p:scale>
        <p:origin x="-900" y="-768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C5566E-05E8-4F64-B518-8F5FC5ED0DCA}" type="doc">
      <dgm:prSet loTypeId="urn:microsoft.com/office/officeart/2005/8/layout/lProcess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2B36EDF-3D14-483A-85C2-F6825E68F274}">
      <dgm:prSet custT="1"/>
      <dgm:spPr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400" dirty="0" smtClean="0">
              <a:latin typeface="+mj-lt"/>
            </a:rPr>
            <a:t>Societal Trends</a:t>
          </a:r>
          <a:endParaRPr lang="en-US" sz="2400" dirty="0">
            <a:latin typeface="+mj-lt"/>
          </a:endParaRPr>
        </a:p>
      </dgm:t>
    </dgm:pt>
    <dgm:pt modelId="{9428D090-7FEA-4756-AEC0-B5947C5DC47A}" type="parTrans" cxnId="{93ACF8AC-0BC2-4BBD-B64F-F2AA0CDF409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E3DD71B-EBAD-4FB2-8F38-F2F6E171D1CB}" type="sibTrans" cxnId="{93ACF8AC-0BC2-4BBD-B64F-F2AA0CDF409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69F85663-64F7-475E-A6F1-8C9094F5DBD1}">
      <dgm:prSet/>
      <dgm:spPr>
        <a:solidFill>
          <a:schemeClr val="accent1">
            <a:lumMod val="5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latin typeface="+mj-lt"/>
            </a:rPr>
            <a:t>Aging demographics, health and fitness growth, senior living</a:t>
          </a:r>
          <a:endParaRPr lang="en-US" dirty="0">
            <a:latin typeface="+mj-lt"/>
          </a:endParaRPr>
        </a:p>
      </dgm:t>
    </dgm:pt>
    <dgm:pt modelId="{441577C1-A223-406C-ABA1-05D8E6E86CCC}" type="parTrans" cxnId="{6091ED9B-9C90-4A1C-80E3-089189A11DA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C6457A0-4D1C-4A75-8051-AA475ED4526A}" type="sibTrans" cxnId="{6091ED9B-9C90-4A1C-80E3-089189A11DA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29B2F70-2751-4AE6-BAB4-A109C5D211A1}">
      <dgm:prSet custT="1"/>
      <dgm:spPr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400" dirty="0" smtClean="0">
              <a:latin typeface="+mj-lt"/>
            </a:rPr>
            <a:t>Technology Trends</a:t>
          </a:r>
          <a:endParaRPr lang="en-US" sz="2400" dirty="0">
            <a:latin typeface="+mj-lt"/>
          </a:endParaRPr>
        </a:p>
      </dgm:t>
    </dgm:pt>
    <dgm:pt modelId="{BA8FC571-E361-4688-AA2B-C47607092482}" type="parTrans" cxnId="{FEA505A8-277B-4CB9-96D1-D9168C06681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32EBDF0-49F1-469E-B1A6-73F13D92298B}" type="sibTrans" cxnId="{FEA505A8-277B-4CB9-96D1-D9168C06681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B600484-0DB9-448B-942D-6B054CD4F5BE}">
      <dgm:prSet/>
      <dgm:spPr>
        <a:solidFill>
          <a:schemeClr val="accent1">
            <a:lumMod val="5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latin typeface="+mj-lt"/>
            </a:rPr>
            <a:t>Mobile (cell phone) technology, </a:t>
          </a:r>
          <a:br>
            <a:rPr lang="en-US" dirty="0" smtClean="0">
              <a:latin typeface="+mj-lt"/>
            </a:rPr>
          </a:br>
          <a:r>
            <a:rPr lang="en-US" dirty="0" err="1" smtClean="0">
              <a:latin typeface="+mj-lt"/>
            </a:rPr>
            <a:t>e</a:t>
          </a:r>
          <a:r>
            <a:rPr lang="en-US" dirty="0" smtClean="0">
              <a:latin typeface="+mj-lt"/>
            </a:rPr>
            <a:t>-commerce, Internet advances</a:t>
          </a:r>
          <a:endParaRPr lang="en-US" dirty="0">
            <a:latin typeface="+mj-lt"/>
          </a:endParaRPr>
        </a:p>
      </dgm:t>
    </dgm:pt>
    <dgm:pt modelId="{90A96900-C5AF-4AE0-B510-B581E4AFC56A}" type="parTrans" cxnId="{B97349BD-77F7-46CE-9F7F-BDE7756AB33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D2BC6C1-1661-4FC2-8D87-EE2355EF3174}" type="sibTrans" cxnId="{B97349BD-77F7-46CE-9F7F-BDE7756AB33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9E5EC7E-10D0-4753-8A08-28B49FA3CEC6}">
      <dgm:prSet custT="1"/>
      <dgm:spPr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400" dirty="0" smtClean="0">
              <a:latin typeface="+mj-lt"/>
            </a:rPr>
            <a:t>Economic Trends</a:t>
          </a:r>
          <a:endParaRPr lang="en-US" sz="2400" dirty="0">
            <a:latin typeface="+mj-lt"/>
          </a:endParaRPr>
        </a:p>
      </dgm:t>
    </dgm:pt>
    <dgm:pt modelId="{BFF5C4AA-037D-405E-813D-CB296F95CFB3}" type="parTrans" cxnId="{8E886DEC-7CC2-44BF-9588-C9DAB584187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CC73B6A-8420-46F6-8293-C563F0D333A5}" type="sibTrans" cxnId="{8E886DEC-7CC2-44BF-9588-C9DAB584187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01301BF-CD32-46D1-9767-D2C7D65AD85D}">
      <dgm:prSet/>
      <dgm:spPr>
        <a:solidFill>
          <a:schemeClr val="accent1">
            <a:lumMod val="5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latin typeface="+mj-lt"/>
            </a:rPr>
            <a:t>Higher disposable incomes, dual wage-earner families, performance pressures</a:t>
          </a:r>
          <a:endParaRPr lang="en-US" dirty="0">
            <a:latin typeface="+mj-lt"/>
          </a:endParaRPr>
        </a:p>
      </dgm:t>
    </dgm:pt>
    <dgm:pt modelId="{0E4BCD6B-77BF-4A94-94F5-71540B18BF09}" type="parTrans" cxnId="{85900D9E-23AF-4CE3-8679-4DF859CEC7A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CE0FCD3-3A2F-4E26-BF39-4A7EC198CC16}" type="sibTrans" cxnId="{85900D9E-23AF-4CE3-8679-4DF859CEC7A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88A717C-4821-4107-91AB-75FA76BF2CBF}">
      <dgm:prSet custT="1"/>
      <dgm:spPr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400" dirty="0" smtClean="0">
              <a:latin typeface="+mj-lt"/>
            </a:rPr>
            <a:t>Government Trends</a:t>
          </a:r>
          <a:endParaRPr lang="en-US" sz="2400" dirty="0">
            <a:latin typeface="+mj-lt"/>
          </a:endParaRPr>
        </a:p>
      </dgm:t>
    </dgm:pt>
    <dgm:pt modelId="{1C3F2D79-F0F3-46F1-AA27-28BFAF763069}" type="parTrans" cxnId="{BDFB301B-3372-444E-9B90-CC9EF8E01AA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6F6D08F-8F7E-4D33-8A39-C3494F27D83D}" type="sibTrans" cxnId="{BDFB301B-3372-444E-9B90-CC9EF8E01AA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A198522-29FC-4EB8-856A-908061E0F756}">
      <dgm:prSet/>
      <dgm:spPr>
        <a:solidFill>
          <a:schemeClr val="accent1">
            <a:lumMod val="5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latin typeface="+mj-lt"/>
            </a:rPr>
            <a:t>Increased regulations, petroleum prices, terrorism</a:t>
          </a:r>
          <a:endParaRPr lang="en-US" dirty="0">
            <a:latin typeface="+mj-lt"/>
          </a:endParaRPr>
        </a:p>
      </dgm:t>
    </dgm:pt>
    <dgm:pt modelId="{980CD9CC-2C6C-4DE2-AF4B-925B3CE56EC3}" type="parTrans" cxnId="{02408247-48CE-4E29-ACCA-A96549055A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3DF5B31-8928-4768-8AF0-3082AD4AEE6E}" type="sibTrans" cxnId="{02408247-48CE-4E29-ACCA-A96549055A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B25D2A6-D548-482C-801D-9030C5957402}" type="pres">
      <dgm:prSet presAssocID="{1EC5566E-05E8-4F64-B518-8F5FC5ED0DC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4932F7-DB45-4FE6-9618-04C51400408B}" type="pres">
      <dgm:prSet presAssocID="{72B36EDF-3D14-483A-85C2-F6825E68F274}" presName="compNode" presStyleCnt="0"/>
      <dgm:spPr/>
    </dgm:pt>
    <dgm:pt modelId="{6A69A8C5-A0CD-4C82-8946-11D33601166F}" type="pres">
      <dgm:prSet presAssocID="{72B36EDF-3D14-483A-85C2-F6825E68F274}" presName="aNode" presStyleLbl="bgShp" presStyleIdx="0" presStyleCnt="4"/>
      <dgm:spPr/>
      <dgm:t>
        <a:bodyPr/>
        <a:lstStyle/>
        <a:p>
          <a:endParaRPr lang="en-US"/>
        </a:p>
      </dgm:t>
    </dgm:pt>
    <dgm:pt modelId="{CD70B9E2-BC49-4CF4-A995-D9E2211E9F64}" type="pres">
      <dgm:prSet presAssocID="{72B36EDF-3D14-483A-85C2-F6825E68F274}" presName="textNode" presStyleLbl="bgShp" presStyleIdx="0" presStyleCnt="4"/>
      <dgm:spPr/>
      <dgm:t>
        <a:bodyPr/>
        <a:lstStyle/>
        <a:p>
          <a:endParaRPr lang="en-US"/>
        </a:p>
      </dgm:t>
    </dgm:pt>
    <dgm:pt modelId="{72DDC0E8-02F6-46BB-8304-15EA17F84602}" type="pres">
      <dgm:prSet presAssocID="{72B36EDF-3D14-483A-85C2-F6825E68F274}" presName="compChildNode" presStyleCnt="0"/>
      <dgm:spPr/>
    </dgm:pt>
    <dgm:pt modelId="{118392D9-8FBD-4C9C-9E83-B062E15F3340}" type="pres">
      <dgm:prSet presAssocID="{72B36EDF-3D14-483A-85C2-F6825E68F274}" presName="theInnerList" presStyleCnt="0"/>
      <dgm:spPr/>
    </dgm:pt>
    <dgm:pt modelId="{BEFA08BE-31F6-47B6-BB00-7C277C96116F}" type="pres">
      <dgm:prSet presAssocID="{69F85663-64F7-475E-A6F1-8C9094F5DBD1}" presName="childNode" presStyleLbl="node1" presStyleIdx="0" presStyleCnt="4" custScaleY="77708" custLinFactNeighborY="-4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70FF4-6D12-4A86-9B79-C9EB9EBA8ACA}" type="pres">
      <dgm:prSet presAssocID="{72B36EDF-3D14-483A-85C2-F6825E68F274}" presName="aSpace" presStyleCnt="0"/>
      <dgm:spPr/>
    </dgm:pt>
    <dgm:pt modelId="{C098971D-7A81-4CA2-BC6B-6A838411B29B}" type="pres">
      <dgm:prSet presAssocID="{029B2F70-2751-4AE6-BAB4-A109C5D211A1}" presName="compNode" presStyleCnt="0"/>
      <dgm:spPr/>
    </dgm:pt>
    <dgm:pt modelId="{DB0C7FDB-F42D-4F87-A962-8F0F4F2A7FF3}" type="pres">
      <dgm:prSet presAssocID="{029B2F70-2751-4AE6-BAB4-A109C5D211A1}" presName="aNode" presStyleLbl="bgShp" presStyleIdx="1" presStyleCnt="4"/>
      <dgm:spPr/>
      <dgm:t>
        <a:bodyPr/>
        <a:lstStyle/>
        <a:p>
          <a:endParaRPr lang="en-US"/>
        </a:p>
      </dgm:t>
    </dgm:pt>
    <dgm:pt modelId="{AA572D03-7946-4670-AA67-B847BFDBBDBA}" type="pres">
      <dgm:prSet presAssocID="{029B2F70-2751-4AE6-BAB4-A109C5D211A1}" presName="textNode" presStyleLbl="bgShp" presStyleIdx="1" presStyleCnt="4"/>
      <dgm:spPr/>
      <dgm:t>
        <a:bodyPr/>
        <a:lstStyle/>
        <a:p>
          <a:endParaRPr lang="en-US"/>
        </a:p>
      </dgm:t>
    </dgm:pt>
    <dgm:pt modelId="{DF0EA864-161E-4E0A-9F0E-4ECF7C2EEE28}" type="pres">
      <dgm:prSet presAssocID="{029B2F70-2751-4AE6-BAB4-A109C5D211A1}" presName="compChildNode" presStyleCnt="0"/>
      <dgm:spPr/>
    </dgm:pt>
    <dgm:pt modelId="{54A5AB95-D957-4D16-BB9A-57B728642772}" type="pres">
      <dgm:prSet presAssocID="{029B2F70-2751-4AE6-BAB4-A109C5D211A1}" presName="theInnerList" presStyleCnt="0"/>
      <dgm:spPr/>
    </dgm:pt>
    <dgm:pt modelId="{10DED4BF-9067-4681-9D93-5B4393CB2B43}" type="pres">
      <dgm:prSet presAssocID="{EB600484-0DB9-448B-942D-6B054CD4F5BE}" presName="childNode" presStyleLbl="node1" presStyleIdx="1" presStyleCnt="4" custScaleY="77708" custLinFactNeighborY="-4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37F98-0CD6-4AF9-91B0-8E8BCFACCE65}" type="pres">
      <dgm:prSet presAssocID="{029B2F70-2751-4AE6-BAB4-A109C5D211A1}" presName="aSpace" presStyleCnt="0"/>
      <dgm:spPr/>
    </dgm:pt>
    <dgm:pt modelId="{F1A5DF33-246B-4B9F-95B2-7E95DF724E61}" type="pres">
      <dgm:prSet presAssocID="{E9E5EC7E-10D0-4753-8A08-28B49FA3CEC6}" presName="compNode" presStyleCnt="0"/>
      <dgm:spPr/>
    </dgm:pt>
    <dgm:pt modelId="{2705DD77-E861-48BC-BA2F-EB267E66E019}" type="pres">
      <dgm:prSet presAssocID="{E9E5EC7E-10D0-4753-8A08-28B49FA3CEC6}" presName="aNode" presStyleLbl="bgShp" presStyleIdx="2" presStyleCnt="4"/>
      <dgm:spPr/>
      <dgm:t>
        <a:bodyPr/>
        <a:lstStyle/>
        <a:p>
          <a:endParaRPr lang="en-US"/>
        </a:p>
      </dgm:t>
    </dgm:pt>
    <dgm:pt modelId="{250919E6-0216-4C72-A33B-6FD83F8C3C80}" type="pres">
      <dgm:prSet presAssocID="{E9E5EC7E-10D0-4753-8A08-28B49FA3CEC6}" presName="textNode" presStyleLbl="bgShp" presStyleIdx="2" presStyleCnt="4"/>
      <dgm:spPr/>
      <dgm:t>
        <a:bodyPr/>
        <a:lstStyle/>
        <a:p>
          <a:endParaRPr lang="en-US"/>
        </a:p>
      </dgm:t>
    </dgm:pt>
    <dgm:pt modelId="{224190F7-9EF4-42A3-99C5-7980A5C1C5F5}" type="pres">
      <dgm:prSet presAssocID="{E9E5EC7E-10D0-4753-8A08-28B49FA3CEC6}" presName="compChildNode" presStyleCnt="0"/>
      <dgm:spPr/>
    </dgm:pt>
    <dgm:pt modelId="{42724A71-AA2E-4755-95A7-F12B3D3CE0EF}" type="pres">
      <dgm:prSet presAssocID="{E9E5EC7E-10D0-4753-8A08-28B49FA3CEC6}" presName="theInnerList" presStyleCnt="0"/>
      <dgm:spPr/>
    </dgm:pt>
    <dgm:pt modelId="{1A70A418-A593-473B-9DD0-2BB425A1E0BA}" type="pres">
      <dgm:prSet presAssocID="{F01301BF-CD32-46D1-9767-D2C7D65AD85D}" presName="childNode" presStyleLbl="node1" presStyleIdx="2" presStyleCnt="4" custScaleY="77708" custLinFactNeighborY="-4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01792-4E04-4519-87BC-284EEFB21239}" type="pres">
      <dgm:prSet presAssocID="{E9E5EC7E-10D0-4753-8A08-28B49FA3CEC6}" presName="aSpace" presStyleCnt="0"/>
      <dgm:spPr/>
    </dgm:pt>
    <dgm:pt modelId="{42CFAC99-15ED-4FCB-869E-4951EAF85243}" type="pres">
      <dgm:prSet presAssocID="{788A717C-4821-4107-91AB-75FA76BF2CBF}" presName="compNode" presStyleCnt="0"/>
      <dgm:spPr/>
    </dgm:pt>
    <dgm:pt modelId="{E974A4E8-4F23-4F44-A6FE-2F3F6E6BB6D4}" type="pres">
      <dgm:prSet presAssocID="{788A717C-4821-4107-91AB-75FA76BF2CBF}" presName="aNode" presStyleLbl="bgShp" presStyleIdx="3" presStyleCnt="4"/>
      <dgm:spPr/>
      <dgm:t>
        <a:bodyPr/>
        <a:lstStyle/>
        <a:p>
          <a:endParaRPr lang="en-US"/>
        </a:p>
      </dgm:t>
    </dgm:pt>
    <dgm:pt modelId="{1206AD73-D4DF-48A2-89E9-BCA054A5AD64}" type="pres">
      <dgm:prSet presAssocID="{788A717C-4821-4107-91AB-75FA76BF2CBF}" presName="textNode" presStyleLbl="bgShp" presStyleIdx="3" presStyleCnt="4"/>
      <dgm:spPr/>
      <dgm:t>
        <a:bodyPr/>
        <a:lstStyle/>
        <a:p>
          <a:endParaRPr lang="en-US"/>
        </a:p>
      </dgm:t>
    </dgm:pt>
    <dgm:pt modelId="{D5B4172B-AFAA-4FF0-955D-B898FBF4D8FA}" type="pres">
      <dgm:prSet presAssocID="{788A717C-4821-4107-91AB-75FA76BF2CBF}" presName="compChildNode" presStyleCnt="0"/>
      <dgm:spPr/>
    </dgm:pt>
    <dgm:pt modelId="{5632E78A-9684-4817-8300-621FE552F7A2}" type="pres">
      <dgm:prSet presAssocID="{788A717C-4821-4107-91AB-75FA76BF2CBF}" presName="theInnerList" presStyleCnt="0"/>
      <dgm:spPr/>
    </dgm:pt>
    <dgm:pt modelId="{D562D162-B8AC-427A-9EF6-D21AD3109DCB}" type="pres">
      <dgm:prSet presAssocID="{CA198522-29FC-4EB8-856A-908061E0F756}" presName="childNode" presStyleLbl="node1" presStyleIdx="3" presStyleCnt="4" custScaleY="77708" custLinFactNeighborY="-4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1ECAAB-3BDD-4F65-BE43-6384FAEE4E79}" type="presOf" srcId="{029B2F70-2751-4AE6-BAB4-A109C5D211A1}" destId="{DB0C7FDB-F42D-4F87-A962-8F0F4F2A7FF3}" srcOrd="0" destOrd="0" presId="urn:microsoft.com/office/officeart/2005/8/layout/lProcess2"/>
    <dgm:cxn modelId="{1F8DC77E-0042-4EEF-8925-0A838988CE80}" type="presOf" srcId="{1EC5566E-05E8-4F64-B518-8F5FC5ED0DCA}" destId="{AB25D2A6-D548-482C-801D-9030C5957402}" srcOrd="0" destOrd="0" presId="urn:microsoft.com/office/officeart/2005/8/layout/lProcess2"/>
    <dgm:cxn modelId="{52865EE1-56C3-4D4B-BC25-585747931029}" type="presOf" srcId="{788A717C-4821-4107-91AB-75FA76BF2CBF}" destId="{1206AD73-D4DF-48A2-89E9-BCA054A5AD64}" srcOrd="1" destOrd="0" presId="urn:microsoft.com/office/officeart/2005/8/layout/lProcess2"/>
    <dgm:cxn modelId="{34C842B6-22A5-4998-8E88-1474211BB8C1}" type="presOf" srcId="{69F85663-64F7-475E-A6F1-8C9094F5DBD1}" destId="{BEFA08BE-31F6-47B6-BB00-7C277C96116F}" srcOrd="0" destOrd="0" presId="urn:microsoft.com/office/officeart/2005/8/layout/lProcess2"/>
    <dgm:cxn modelId="{93ACF8AC-0BC2-4BBD-B64F-F2AA0CDF4090}" srcId="{1EC5566E-05E8-4F64-B518-8F5FC5ED0DCA}" destId="{72B36EDF-3D14-483A-85C2-F6825E68F274}" srcOrd="0" destOrd="0" parTransId="{9428D090-7FEA-4756-AEC0-B5947C5DC47A}" sibTransId="{2E3DD71B-EBAD-4FB2-8F38-F2F6E171D1CB}"/>
    <dgm:cxn modelId="{DCD1AE74-082B-49D4-A60C-679F2416D01C}" type="presOf" srcId="{788A717C-4821-4107-91AB-75FA76BF2CBF}" destId="{E974A4E8-4F23-4F44-A6FE-2F3F6E6BB6D4}" srcOrd="0" destOrd="0" presId="urn:microsoft.com/office/officeart/2005/8/layout/lProcess2"/>
    <dgm:cxn modelId="{02408247-48CE-4E29-ACCA-A96549055A96}" srcId="{788A717C-4821-4107-91AB-75FA76BF2CBF}" destId="{CA198522-29FC-4EB8-856A-908061E0F756}" srcOrd="0" destOrd="0" parTransId="{980CD9CC-2C6C-4DE2-AF4B-925B3CE56EC3}" sibTransId="{A3DF5B31-8928-4768-8AF0-3082AD4AEE6E}"/>
    <dgm:cxn modelId="{6091ED9B-9C90-4A1C-80E3-089189A11DA9}" srcId="{72B36EDF-3D14-483A-85C2-F6825E68F274}" destId="{69F85663-64F7-475E-A6F1-8C9094F5DBD1}" srcOrd="0" destOrd="0" parTransId="{441577C1-A223-406C-ABA1-05D8E6E86CCC}" sibTransId="{DC6457A0-4D1C-4A75-8051-AA475ED4526A}"/>
    <dgm:cxn modelId="{A45E4331-CB38-450D-99AF-7785E8D73601}" type="presOf" srcId="{F01301BF-CD32-46D1-9767-D2C7D65AD85D}" destId="{1A70A418-A593-473B-9DD0-2BB425A1E0BA}" srcOrd="0" destOrd="0" presId="urn:microsoft.com/office/officeart/2005/8/layout/lProcess2"/>
    <dgm:cxn modelId="{B97349BD-77F7-46CE-9F7F-BDE7756AB33C}" srcId="{029B2F70-2751-4AE6-BAB4-A109C5D211A1}" destId="{EB600484-0DB9-448B-942D-6B054CD4F5BE}" srcOrd="0" destOrd="0" parTransId="{90A96900-C5AF-4AE0-B510-B581E4AFC56A}" sibTransId="{3D2BC6C1-1661-4FC2-8D87-EE2355EF3174}"/>
    <dgm:cxn modelId="{E10CA5A0-6B96-4C44-B2CB-D3A939A38BEF}" type="presOf" srcId="{72B36EDF-3D14-483A-85C2-F6825E68F274}" destId="{CD70B9E2-BC49-4CF4-A995-D9E2211E9F64}" srcOrd="1" destOrd="0" presId="urn:microsoft.com/office/officeart/2005/8/layout/lProcess2"/>
    <dgm:cxn modelId="{56BCDDB1-6C95-4FD5-B117-73FCEF092D1B}" type="presOf" srcId="{72B36EDF-3D14-483A-85C2-F6825E68F274}" destId="{6A69A8C5-A0CD-4C82-8946-11D33601166F}" srcOrd="0" destOrd="0" presId="urn:microsoft.com/office/officeart/2005/8/layout/lProcess2"/>
    <dgm:cxn modelId="{5E2AF28C-6927-4480-B55E-BAB79A0D1974}" type="presOf" srcId="{CA198522-29FC-4EB8-856A-908061E0F756}" destId="{D562D162-B8AC-427A-9EF6-D21AD3109DCB}" srcOrd="0" destOrd="0" presId="urn:microsoft.com/office/officeart/2005/8/layout/lProcess2"/>
    <dgm:cxn modelId="{BDFB301B-3372-444E-9B90-CC9EF8E01AAE}" srcId="{1EC5566E-05E8-4F64-B518-8F5FC5ED0DCA}" destId="{788A717C-4821-4107-91AB-75FA76BF2CBF}" srcOrd="3" destOrd="0" parTransId="{1C3F2D79-F0F3-46F1-AA27-28BFAF763069}" sibTransId="{C6F6D08F-8F7E-4D33-8A39-C3494F27D83D}"/>
    <dgm:cxn modelId="{8E886DEC-7CC2-44BF-9588-C9DAB5841878}" srcId="{1EC5566E-05E8-4F64-B518-8F5FC5ED0DCA}" destId="{E9E5EC7E-10D0-4753-8A08-28B49FA3CEC6}" srcOrd="2" destOrd="0" parTransId="{BFF5C4AA-037D-405E-813D-CB296F95CFB3}" sibTransId="{5CC73B6A-8420-46F6-8293-C563F0D333A5}"/>
    <dgm:cxn modelId="{85900D9E-23AF-4CE3-8679-4DF859CEC7A3}" srcId="{E9E5EC7E-10D0-4753-8A08-28B49FA3CEC6}" destId="{F01301BF-CD32-46D1-9767-D2C7D65AD85D}" srcOrd="0" destOrd="0" parTransId="{0E4BCD6B-77BF-4A94-94F5-71540B18BF09}" sibTransId="{CCE0FCD3-3A2F-4E26-BF39-4A7EC198CC16}"/>
    <dgm:cxn modelId="{FEA505A8-277B-4CB9-96D1-D9168C066815}" srcId="{1EC5566E-05E8-4F64-B518-8F5FC5ED0DCA}" destId="{029B2F70-2751-4AE6-BAB4-A109C5D211A1}" srcOrd="1" destOrd="0" parTransId="{BA8FC571-E361-4688-AA2B-C47607092482}" sibTransId="{932EBDF0-49F1-469E-B1A6-73F13D92298B}"/>
    <dgm:cxn modelId="{2F1B7BF9-555E-43C4-8CFB-58BC2EBF5FFA}" type="presOf" srcId="{EB600484-0DB9-448B-942D-6B054CD4F5BE}" destId="{10DED4BF-9067-4681-9D93-5B4393CB2B43}" srcOrd="0" destOrd="0" presId="urn:microsoft.com/office/officeart/2005/8/layout/lProcess2"/>
    <dgm:cxn modelId="{3AC65406-30EA-4E1F-B032-3E39AD620C60}" type="presOf" srcId="{E9E5EC7E-10D0-4753-8A08-28B49FA3CEC6}" destId="{2705DD77-E861-48BC-BA2F-EB267E66E019}" srcOrd="0" destOrd="0" presId="urn:microsoft.com/office/officeart/2005/8/layout/lProcess2"/>
    <dgm:cxn modelId="{C611B8A0-D2FC-47A7-9567-332EC12A1D9A}" type="presOf" srcId="{029B2F70-2751-4AE6-BAB4-A109C5D211A1}" destId="{AA572D03-7946-4670-AA67-B847BFDBBDBA}" srcOrd="1" destOrd="0" presId="urn:microsoft.com/office/officeart/2005/8/layout/lProcess2"/>
    <dgm:cxn modelId="{B65A81C0-F6C1-40F1-856A-04348601FB71}" type="presOf" srcId="{E9E5EC7E-10D0-4753-8A08-28B49FA3CEC6}" destId="{250919E6-0216-4C72-A33B-6FD83F8C3C80}" srcOrd="1" destOrd="0" presId="urn:microsoft.com/office/officeart/2005/8/layout/lProcess2"/>
    <dgm:cxn modelId="{D47DE987-54D8-4F5F-8CA7-0DE275EF4015}" type="presParOf" srcId="{AB25D2A6-D548-482C-801D-9030C5957402}" destId="{334932F7-DB45-4FE6-9618-04C51400408B}" srcOrd="0" destOrd="0" presId="urn:microsoft.com/office/officeart/2005/8/layout/lProcess2"/>
    <dgm:cxn modelId="{2E42E34E-265E-4A18-9ECC-F0DEB00E743F}" type="presParOf" srcId="{334932F7-DB45-4FE6-9618-04C51400408B}" destId="{6A69A8C5-A0CD-4C82-8946-11D33601166F}" srcOrd="0" destOrd="0" presId="urn:microsoft.com/office/officeart/2005/8/layout/lProcess2"/>
    <dgm:cxn modelId="{B806CCB3-A6F6-4BAF-B62A-730D688CB857}" type="presParOf" srcId="{334932F7-DB45-4FE6-9618-04C51400408B}" destId="{CD70B9E2-BC49-4CF4-A995-D9E2211E9F64}" srcOrd="1" destOrd="0" presId="urn:microsoft.com/office/officeart/2005/8/layout/lProcess2"/>
    <dgm:cxn modelId="{37D75200-71EE-4BB5-9486-07015CA5F547}" type="presParOf" srcId="{334932F7-DB45-4FE6-9618-04C51400408B}" destId="{72DDC0E8-02F6-46BB-8304-15EA17F84602}" srcOrd="2" destOrd="0" presId="urn:microsoft.com/office/officeart/2005/8/layout/lProcess2"/>
    <dgm:cxn modelId="{7F646021-9821-4B85-9A05-D29B776B6EF4}" type="presParOf" srcId="{72DDC0E8-02F6-46BB-8304-15EA17F84602}" destId="{118392D9-8FBD-4C9C-9E83-B062E15F3340}" srcOrd="0" destOrd="0" presId="urn:microsoft.com/office/officeart/2005/8/layout/lProcess2"/>
    <dgm:cxn modelId="{8FC71967-CC16-4527-8A5B-DD08A01128CC}" type="presParOf" srcId="{118392D9-8FBD-4C9C-9E83-B062E15F3340}" destId="{BEFA08BE-31F6-47B6-BB00-7C277C96116F}" srcOrd="0" destOrd="0" presId="urn:microsoft.com/office/officeart/2005/8/layout/lProcess2"/>
    <dgm:cxn modelId="{28B372F8-F171-4CB2-8427-6EA7303AC7AB}" type="presParOf" srcId="{AB25D2A6-D548-482C-801D-9030C5957402}" destId="{10D70FF4-6D12-4A86-9B79-C9EB9EBA8ACA}" srcOrd="1" destOrd="0" presId="urn:microsoft.com/office/officeart/2005/8/layout/lProcess2"/>
    <dgm:cxn modelId="{C14BE8BC-2FDE-4AE0-9914-D6317A1467C1}" type="presParOf" srcId="{AB25D2A6-D548-482C-801D-9030C5957402}" destId="{C098971D-7A81-4CA2-BC6B-6A838411B29B}" srcOrd="2" destOrd="0" presId="urn:microsoft.com/office/officeart/2005/8/layout/lProcess2"/>
    <dgm:cxn modelId="{EC8C397E-B618-4245-A1CC-F9FE68139CFD}" type="presParOf" srcId="{C098971D-7A81-4CA2-BC6B-6A838411B29B}" destId="{DB0C7FDB-F42D-4F87-A962-8F0F4F2A7FF3}" srcOrd="0" destOrd="0" presId="urn:microsoft.com/office/officeart/2005/8/layout/lProcess2"/>
    <dgm:cxn modelId="{BACBD0BF-53B5-4856-B8BF-A9B38EB69AF2}" type="presParOf" srcId="{C098971D-7A81-4CA2-BC6B-6A838411B29B}" destId="{AA572D03-7946-4670-AA67-B847BFDBBDBA}" srcOrd="1" destOrd="0" presId="urn:microsoft.com/office/officeart/2005/8/layout/lProcess2"/>
    <dgm:cxn modelId="{79EF8F38-7427-42F6-A00A-BB2BB6230B21}" type="presParOf" srcId="{C098971D-7A81-4CA2-BC6B-6A838411B29B}" destId="{DF0EA864-161E-4E0A-9F0E-4ECF7C2EEE28}" srcOrd="2" destOrd="0" presId="urn:microsoft.com/office/officeart/2005/8/layout/lProcess2"/>
    <dgm:cxn modelId="{5021D5C7-CF36-4699-993A-F8BB076D5A60}" type="presParOf" srcId="{DF0EA864-161E-4E0A-9F0E-4ECF7C2EEE28}" destId="{54A5AB95-D957-4D16-BB9A-57B728642772}" srcOrd="0" destOrd="0" presId="urn:microsoft.com/office/officeart/2005/8/layout/lProcess2"/>
    <dgm:cxn modelId="{853F4C5E-1CA9-4DBC-AAF9-1E6A0D720C52}" type="presParOf" srcId="{54A5AB95-D957-4D16-BB9A-57B728642772}" destId="{10DED4BF-9067-4681-9D93-5B4393CB2B43}" srcOrd="0" destOrd="0" presId="urn:microsoft.com/office/officeart/2005/8/layout/lProcess2"/>
    <dgm:cxn modelId="{D26833FA-D4EE-40B9-A945-486830FDEE5B}" type="presParOf" srcId="{AB25D2A6-D548-482C-801D-9030C5957402}" destId="{98437F98-0CD6-4AF9-91B0-8E8BCFACCE65}" srcOrd="3" destOrd="0" presId="urn:microsoft.com/office/officeart/2005/8/layout/lProcess2"/>
    <dgm:cxn modelId="{1B0A0DFC-0300-45D7-BA72-97D9954C16AF}" type="presParOf" srcId="{AB25D2A6-D548-482C-801D-9030C5957402}" destId="{F1A5DF33-246B-4B9F-95B2-7E95DF724E61}" srcOrd="4" destOrd="0" presId="urn:microsoft.com/office/officeart/2005/8/layout/lProcess2"/>
    <dgm:cxn modelId="{972A00D2-60B9-41BE-B3A7-0865B7D1C604}" type="presParOf" srcId="{F1A5DF33-246B-4B9F-95B2-7E95DF724E61}" destId="{2705DD77-E861-48BC-BA2F-EB267E66E019}" srcOrd="0" destOrd="0" presId="urn:microsoft.com/office/officeart/2005/8/layout/lProcess2"/>
    <dgm:cxn modelId="{84EC25E5-4FC1-4047-8A37-FE44A433336F}" type="presParOf" srcId="{F1A5DF33-246B-4B9F-95B2-7E95DF724E61}" destId="{250919E6-0216-4C72-A33B-6FD83F8C3C80}" srcOrd="1" destOrd="0" presId="urn:microsoft.com/office/officeart/2005/8/layout/lProcess2"/>
    <dgm:cxn modelId="{AA30AC3B-9054-4A56-B5C8-E5E60EAE6FE6}" type="presParOf" srcId="{F1A5DF33-246B-4B9F-95B2-7E95DF724E61}" destId="{224190F7-9EF4-42A3-99C5-7980A5C1C5F5}" srcOrd="2" destOrd="0" presId="urn:microsoft.com/office/officeart/2005/8/layout/lProcess2"/>
    <dgm:cxn modelId="{98A2C512-6EE7-442E-AA79-494FA8FB3748}" type="presParOf" srcId="{224190F7-9EF4-42A3-99C5-7980A5C1C5F5}" destId="{42724A71-AA2E-4755-95A7-F12B3D3CE0EF}" srcOrd="0" destOrd="0" presId="urn:microsoft.com/office/officeart/2005/8/layout/lProcess2"/>
    <dgm:cxn modelId="{6F9CC9B8-CEBB-4D56-B458-29889B2B5826}" type="presParOf" srcId="{42724A71-AA2E-4755-95A7-F12B3D3CE0EF}" destId="{1A70A418-A593-473B-9DD0-2BB425A1E0BA}" srcOrd="0" destOrd="0" presId="urn:microsoft.com/office/officeart/2005/8/layout/lProcess2"/>
    <dgm:cxn modelId="{508EBAFD-ED88-4343-B036-A5EB6FF317A3}" type="presParOf" srcId="{AB25D2A6-D548-482C-801D-9030C5957402}" destId="{7AD01792-4E04-4519-87BC-284EEFB21239}" srcOrd="5" destOrd="0" presId="urn:microsoft.com/office/officeart/2005/8/layout/lProcess2"/>
    <dgm:cxn modelId="{E5049A4B-E41D-40F9-A033-B61C1881EA59}" type="presParOf" srcId="{AB25D2A6-D548-482C-801D-9030C5957402}" destId="{42CFAC99-15ED-4FCB-869E-4951EAF85243}" srcOrd="6" destOrd="0" presId="urn:microsoft.com/office/officeart/2005/8/layout/lProcess2"/>
    <dgm:cxn modelId="{337E1CE6-BB16-4B80-A1C8-2CAA7CBE05C1}" type="presParOf" srcId="{42CFAC99-15ED-4FCB-869E-4951EAF85243}" destId="{E974A4E8-4F23-4F44-A6FE-2F3F6E6BB6D4}" srcOrd="0" destOrd="0" presId="urn:microsoft.com/office/officeart/2005/8/layout/lProcess2"/>
    <dgm:cxn modelId="{97808148-274C-4D38-AD9A-67D692E4D203}" type="presParOf" srcId="{42CFAC99-15ED-4FCB-869E-4951EAF85243}" destId="{1206AD73-D4DF-48A2-89E9-BCA054A5AD64}" srcOrd="1" destOrd="0" presId="urn:microsoft.com/office/officeart/2005/8/layout/lProcess2"/>
    <dgm:cxn modelId="{93BDC7E1-FD45-4D91-B9E6-04FB36F52D25}" type="presParOf" srcId="{42CFAC99-15ED-4FCB-869E-4951EAF85243}" destId="{D5B4172B-AFAA-4FF0-955D-B898FBF4D8FA}" srcOrd="2" destOrd="0" presId="urn:microsoft.com/office/officeart/2005/8/layout/lProcess2"/>
    <dgm:cxn modelId="{963D688C-5DB4-4010-9CCA-2C00842A7D26}" type="presParOf" srcId="{D5B4172B-AFAA-4FF0-955D-B898FBF4D8FA}" destId="{5632E78A-9684-4817-8300-621FE552F7A2}" srcOrd="0" destOrd="0" presId="urn:microsoft.com/office/officeart/2005/8/layout/lProcess2"/>
    <dgm:cxn modelId="{1823E16B-F5F7-4E5B-8C1D-B283D27D0A22}" type="presParOf" srcId="{5632E78A-9684-4817-8300-621FE552F7A2}" destId="{D562D162-B8AC-427A-9EF6-D21AD3109DCB}" srcOrd="0" destOrd="0" presId="urn:microsoft.com/office/officeart/2005/8/layout/lProcess2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F7F04C-6227-446F-95F8-5D056BADC0CD}" type="doc">
      <dgm:prSet loTypeId="urn:microsoft.com/office/officeart/2005/8/layout/radial5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FFD249D-C816-488F-AADA-3C4F0A5A86E7}">
      <dgm:prSet custT="1"/>
      <dgm:spPr>
        <a:solidFill>
          <a:srgbClr val="CC660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Distilling Ideas into Opportunities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FD97FEEE-FDE5-4C57-B3BC-7B4374D6BF0B}" type="parTrans" cxnId="{859BDF83-12FA-4036-B918-A33C9C5371DC}">
      <dgm:prSet/>
      <dgm:spPr/>
      <dgm:t>
        <a:bodyPr/>
        <a:lstStyle/>
        <a:p>
          <a:endParaRPr lang="en-US"/>
        </a:p>
      </dgm:t>
    </dgm:pt>
    <dgm:pt modelId="{F2679652-5461-4347-9AD0-BAEBAFA97448}" type="sibTrans" cxnId="{859BDF83-12FA-4036-B918-A33C9C5371DC}">
      <dgm:prSet/>
      <dgm:spPr/>
      <dgm:t>
        <a:bodyPr/>
        <a:lstStyle/>
        <a:p>
          <a:endParaRPr lang="en-US"/>
        </a:p>
      </dgm:t>
    </dgm:pt>
    <dgm:pt modelId="{24E609BA-B470-48E3-A4E2-A7BE0FE32AE5}">
      <dgm:prSet custT="1"/>
      <dgm:spPr>
        <a:solidFill>
          <a:srgbClr val="00B0F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Personal work experience, and education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EA800DD8-8848-4CD4-AD0F-F300930D8DBE}" type="parTrans" cxnId="{E6E09AFA-ABCF-47F9-83EE-3970F368E55F}">
      <dgm:prSet/>
      <dgm:spPr>
        <a:solidFill>
          <a:srgbClr val="00B0F0"/>
        </a:solidFill>
        <a:ln w="38100"/>
      </dgm:spPr>
      <dgm:t>
        <a:bodyPr/>
        <a:lstStyle/>
        <a:p>
          <a:endParaRPr lang="en-US" dirty="0"/>
        </a:p>
      </dgm:t>
    </dgm:pt>
    <dgm:pt modelId="{32A3694E-02C4-46E8-8DA4-BBD320D68842}" type="sibTrans" cxnId="{E6E09AFA-ABCF-47F9-83EE-3970F368E55F}">
      <dgm:prSet/>
      <dgm:spPr/>
      <dgm:t>
        <a:bodyPr/>
        <a:lstStyle/>
        <a:p>
          <a:endParaRPr lang="en-US"/>
        </a:p>
      </dgm:t>
    </dgm:pt>
    <dgm:pt modelId="{D106A460-32E3-40F2-8CE8-CAB82481BC60}">
      <dgm:prSet custT="1"/>
      <dgm:spPr>
        <a:solidFill>
          <a:srgbClr val="00B0F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General industry knowledge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9BA3BDA2-3590-4CD1-96A9-F7D3630CF96B}" type="parTrans" cxnId="{21B83F84-2BF2-4BFD-8B8D-2D700239E01A}">
      <dgm:prSet/>
      <dgm:spPr>
        <a:solidFill>
          <a:srgbClr val="00B0F0"/>
        </a:solidFill>
        <a:ln w="38100"/>
      </dgm:spPr>
      <dgm:t>
        <a:bodyPr/>
        <a:lstStyle/>
        <a:p>
          <a:endParaRPr lang="en-US" dirty="0"/>
        </a:p>
      </dgm:t>
    </dgm:pt>
    <dgm:pt modelId="{267E7443-F0BA-4CEB-B9D4-317815AAECE7}" type="sibTrans" cxnId="{21B83F84-2BF2-4BFD-8B8D-2D700239E01A}">
      <dgm:prSet/>
      <dgm:spPr/>
      <dgm:t>
        <a:bodyPr/>
        <a:lstStyle/>
        <a:p>
          <a:endParaRPr lang="en-US"/>
        </a:p>
      </dgm:t>
    </dgm:pt>
    <dgm:pt modelId="{57A89E70-AE2A-469A-AC8D-479DA0FB13CF}">
      <dgm:prSet custT="1"/>
      <dgm:spPr>
        <a:solidFill>
          <a:srgbClr val="00B0F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Prior market knowledge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C54E562F-69B7-41F3-841A-2EF226BE7BAC}" type="parTrans" cxnId="{E7CF97B9-51CB-4A59-A9A3-63D3447CE59F}">
      <dgm:prSet/>
      <dgm:spPr>
        <a:solidFill>
          <a:srgbClr val="00B0F0"/>
        </a:solidFill>
        <a:ln w="38100"/>
      </dgm:spPr>
      <dgm:t>
        <a:bodyPr/>
        <a:lstStyle/>
        <a:p>
          <a:endParaRPr lang="en-US" dirty="0"/>
        </a:p>
      </dgm:t>
    </dgm:pt>
    <dgm:pt modelId="{0F545BBA-D62F-4F32-A81F-D554C27DAB76}" type="sibTrans" cxnId="{E7CF97B9-51CB-4A59-A9A3-63D3447CE59F}">
      <dgm:prSet/>
      <dgm:spPr/>
      <dgm:t>
        <a:bodyPr/>
        <a:lstStyle/>
        <a:p>
          <a:endParaRPr lang="en-US"/>
        </a:p>
      </dgm:t>
    </dgm:pt>
    <dgm:pt modelId="{FEF2DE91-FEF0-4E8A-82A1-CE430CB610A0}">
      <dgm:prSet custT="1"/>
      <dgm:spPr>
        <a:solidFill>
          <a:srgbClr val="00B0F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Prior customer understanding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F1ED0DFE-50CB-4D7A-83F3-67EA190E7208}" type="parTrans" cxnId="{49FD214D-EF70-4530-A9F1-CB052F61626E}">
      <dgm:prSet/>
      <dgm:spPr>
        <a:solidFill>
          <a:srgbClr val="00B0F0"/>
        </a:solidFill>
        <a:ln w="38100"/>
      </dgm:spPr>
      <dgm:t>
        <a:bodyPr/>
        <a:lstStyle/>
        <a:p>
          <a:endParaRPr lang="en-US" dirty="0"/>
        </a:p>
      </dgm:t>
    </dgm:pt>
    <dgm:pt modelId="{E9944F65-1B4E-402C-9C43-D12A042763B7}" type="sibTrans" cxnId="{49FD214D-EF70-4530-A9F1-CB052F61626E}">
      <dgm:prSet/>
      <dgm:spPr/>
      <dgm:t>
        <a:bodyPr/>
        <a:lstStyle/>
        <a:p>
          <a:endParaRPr lang="en-US"/>
        </a:p>
      </dgm:t>
    </dgm:pt>
    <dgm:pt modelId="{1880ED31-C7E6-4193-A6EA-C89137DB1734}">
      <dgm:prSet custT="1"/>
      <dgm:spPr>
        <a:solidFill>
          <a:srgbClr val="00B0F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1600" b="1" dirty="0" smtClean="0">
              <a:latin typeface="Arial" pitchFamily="34" charset="0"/>
              <a:cs typeface="Arial" pitchFamily="34" charset="0"/>
            </a:rPr>
            <a:t>Specific interest knowledge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E1F1CA63-D783-4F38-8032-0E417E5C89E3}" type="parTrans" cxnId="{6E6391A7-EDC3-42F8-9FF4-848D6CC3D94D}">
      <dgm:prSet/>
      <dgm:spPr>
        <a:solidFill>
          <a:srgbClr val="00B0F0"/>
        </a:solidFill>
        <a:ln w="38100"/>
      </dgm:spPr>
      <dgm:t>
        <a:bodyPr/>
        <a:lstStyle/>
        <a:p>
          <a:endParaRPr lang="en-US" dirty="0"/>
        </a:p>
      </dgm:t>
    </dgm:pt>
    <dgm:pt modelId="{05FF48D8-21F0-42E1-8FE7-30968D058F84}" type="sibTrans" cxnId="{6E6391A7-EDC3-42F8-9FF4-848D6CC3D94D}">
      <dgm:prSet/>
      <dgm:spPr/>
      <dgm:t>
        <a:bodyPr/>
        <a:lstStyle/>
        <a:p>
          <a:endParaRPr lang="en-US"/>
        </a:p>
      </dgm:t>
    </dgm:pt>
    <dgm:pt modelId="{0118D39A-B056-447A-AC90-55A11F66239B}" type="pres">
      <dgm:prSet presAssocID="{DBF7F04C-6227-446F-95F8-5D056BADC0C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B93E35-2801-404A-9AB6-47367FF72492}" type="pres">
      <dgm:prSet presAssocID="{8FFD249D-C816-488F-AADA-3C4F0A5A86E7}" presName="centerShape" presStyleLbl="node0" presStyleIdx="0" presStyleCnt="1" custScaleX="171793" custScaleY="87287" custLinFactNeighborY="-2195"/>
      <dgm:spPr/>
      <dgm:t>
        <a:bodyPr/>
        <a:lstStyle/>
        <a:p>
          <a:endParaRPr lang="en-US"/>
        </a:p>
      </dgm:t>
    </dgm:pt>
    <dgm:pt modelId="{37F681D0-4D09-48D4-AF6D-5B864E4515F4}" type="pres">
      <dgm:prSet presAssocID="{EA800DD8-8848-4CD4-AD0F-F300930D8DBE}" presName="parTrans" presStyleLbl="sibTrans2D1" presStyleIdx="0" presStyleCnt="5" custAng="10680000"/>
      <dgm:spPr/>
      <dgm:t>
        <a:bodyPr/>
        <a:lstStyle/>
        <a:p>
          <a:endParaRPr lang="en-US"/>
        </a:p>
      </dgm:t>
    </dgm:pt>
    <dgm:pt modelId="{F2DB81E6-09C0-4488-B25E-E4F9DFF14BE7}" type="pres">
      <dgm:prSet presAssocID="{EA800DD8-8848-4CD4-AD0F-F300930D8DBE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881C5F6-9EF0-47BD-A999-5551E6953CBE}" type="pres">
      <dgm:prSet presAssocID="{24E609BA-B470-48E3-A4E2-A7BE0FE32AE5}" presName="node" presStyleLbl="node1" presStyleIdx="0" presStyleCnt="5" custScaleX="147482" custScaleY="75074" custRadScaleRad="99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449FDA-B7BB-47EC-86B6-6A6EDAD80BE1}" type="pres">
      <dgm:prSet presAssocID="{9BA3BDA2-3590-4CD1-96A9-F7D3630CF96B}" presName="parTrans" presStyleLbl="sibTrans2D1" presStyleIdx="1" presStyleCnt="5" custAng="10560000"/>
      <dgm:spPr/>
      <dgm:t>
        <a:bodyPr/>
        <a:lstStyle/>
        <a:p>
          <a:endParaRPr lang="en-US"/>
        </a:p>
      </dgm:t>
    </dgm:pt>
    <dgm:pt modelId="{659E2AB7-30A0-4070-A1E0-B51A9ECA0C5E}" type="pres">
      <dgm:prSet presAssocID="{9BA3BDA2-3590-4CD1-96A9-F7D3630CF96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6E5A622-92D9-4312-A30C-B1CA1C34B87F}" type="pres">
      <dgm:prSet presAssocID="{D106A460-32E3-40F2-8CE8-CAB82481BC60}" presName="node" presStyleLbl="node1" presStyleIdx="1" presStyleCnt="5" custScaleX="147482" custScaleY="75074" custRadScaleRad="132567" custRadScaleInc="-1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BF104-355C-4021-A9A6-1817515D8CE5}" type="pres">
      <dgm:prSet presAssocID="{C54E562F-69B7-41F3-841A-2EF226BE7BAC}" presName="parTrans" presStyleLbl="sibTrans2D1" presStyleIdx="2" presStyleCnt="5" custAng="12240000"/>
      <dgm:spPr/>
      <dgm:t>
        <a:bodyPr/>
        <a:lstStyle/>
        <a:p>
          <a:endParaRPr lang="en-US"/>
        </a:p>
      </dgm:t>
    </dgm:pt>
    <dgm:pt modelId="{A00D18A4-E8CE-44A0-82E6-D61A3E72DD1A}" type="pres">
      <dgm:prSet presAssocID="{C54E562F-69B7-41F3-841A-2EF226BE7BAC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B115121-7224-4605-B06D-842AE4B02E30}" type="pres">
      <dgm:prSet presAssocID="{57A89E70-AE2A-469A-AC8D-479DA0FB13CF}" presName="node" presStyleLbl="node1" presStyleIdx="2" presStyleCnt="5" custScaleX="147482" custScaleY="75074" custRadScaleRad="102628" custRadScaleInc="-19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04ABD-2EDB-43D9-AB17-B69A5DFF93A4}" type="pres">
      <dgm:prSet presAssocID="{F1ED0DFE-50CB-4D7A-83F3-67EA190E7208}" presName="parTrans" presStyleLbl="sibTrans2D1" presStyleIdx="3" presStyleCnt="5" custAng="10140000"/>
      <dgm:spPr/>
      <dgm:t>
        <a:bodyPr/>
        <a:lstStyle/>
        <a:p>
          <a:endParaRPr lang="en-US"/>
        </a:p>
      </dgm:t>
    </dgm:pt>
    <dgm:pt modelId="{013DD68F-C23C-4BE9-AD62-6B89082DBC98}" type="pres">
      <dgm:prSet presAssocID="{F1ED0DFE-50CB-4D7A-83F3-67EA190E720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131F23D5-FEE2-454A-A15F-A3C692468FA7}" type="pres">
      <dgm:prSet presAssocID="{FEF2DE91-FEF0-4E8A-82A1-CE430CB610A0}" presName="node" presStyleLbl="node1" presStyleIdx="3" presStyleCnt="5" custScaleX="147482" custScaleY="75074" custRadScaleRad="102628" custRadScaleInc="19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2F3FB0-E012-40D5-A144-15793370C8C6}" type="pres">
      <dgm:prSet presAssocID="{E1F1CA63-D783-4F38-8032-0E417E5C89E3}" presName="parTrans" presStyleLbl="sibTrans2D1" presStyleIdx="4" presStyleCnt="5" custAng="10560000"/>
      <dgm:spPr/>
      <dgm:t>
        <a:bodyPr/>
        <a:lstStyle/>
        <a:p>
          <a:endParaRPr lang="en-US"/>
        </a:p>
      </dgm:t>
    </dgm:pt>
    <dgm:pt modelId="{471DBD81-42F6-494B-ABF3-C7E091FE5208}" type="pres">
      <dgm:prSet presAssocID="{E1F1CA63-D783-4F38-8032-0E417E5C89E3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3D9B169A-7884-4EA1-BC89-263F478D748B}" type="pres">
      <dgm:prSet presAssocID="{1880ED31-C7E6-4193-A6EA-C89137DB1734}" presName="node" presStyleLbl="node1" presStyleIdx="4" presStyleCnt="5" custScaleX="147482" custScaleY="75074" custRadScaleRad="132567" custRadScaleInc="1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0594DC-04C0-42BF-8C35-3B128B0690D4}" type="presOf" srcId="{C54E562F-69B7-41F3-841A-2EF226BE7BAC}" destId="{A00D18A4-E8CE-44A0-82E6-D61A3E72DD1A}" srcOrd="1" destOrd="0" presId="urn:microsoft.com/office/officeart/2005/8/layout/radial5"/>
    <dgm:cxn modelId="{63A28EAF-8648-41ED-96EF-85D4BFABEC0F}" type="presOf" srcId="{C54E562F-69B7-41F3-841A-2EF226BE7BAC}" destId="{2A6BF104-355C-4021-A9A6-1817515D8CE5}" srcOrd="0" destOrd="0" presId="urn:microsoft.com/office/officeart/2005/8/layout/radial5"/>
    <dgm:cxn modelId="{21B83F84-2BF2-4BFD-8B8D-2D700239E01A}" srcId="{8FFD249D-C816-488F-AADA-3C4F0A5A86E7}" destId="{D106A460-32E3-40F2-8CE8-CAB82481BC60}" srcOrd="1" destOrd="0" parTransId="{9BA3BDA2-3590-4CD1-96A9-F7D3630CF96B}" sibTransId="{267E7443-F0BA-4CEB-B9D4-317815AAECE7}"/>
    <dgm:cxn modelId="{E32F3F44-04CE-490E-BE49-181C538B182A}" type="presOf" srcId="{E1F1CA63-D783-4F38-8032-0E417E5C89E3}" destId="{471DBD81-42F6-494B-ABF3-C7E091FE5208}" srcOrd="1" destOrd="0" presId="urn:microsoft.com/office/officeart/2005/8/layout/radial5"/>
    <dgm:cxn modelId="{859BDF83-12FA-4036-B918-A33C9C5371DC}" srcId="{DBF7F04C-6227-446F-95F8-5D056BADC0CD}" destId="{8FFD249D-C816-488F-AADA-3C4F0A5A86E7}" srcOrd="0" destOrd="0" parTransId="{FD97FEEE-FDE5-4C57-B3BC-7B4374D6BF0B}" sibTransId="{F2679652-5461-4347-9AD0-BAEBAFA97448}"/>
    <dgm:cxn modelId="{FB009F52-9E34-40E5-A8B0-4231C23A1E22}" type="presOf" srcId="{D106A460-32E3-40F2-8CE8-CAB82481BC60}" destId="{66E5A622-92D9-4312-A30C-B1CA1C34B87F}" srcOrd="0" destOrd="0" presId="urn:microsoft.com/office/officeart/2005/8/layout/radial5"/>
    <dgm:cxn modelId="{256ABC69-6C2C-4B84-8437-DD6A632A66DC}" type="presOf" srcId="{FEF2DE91-FEF0-4E8A-82A1-CE430CB610A0}" destId="{131F23D5-FEE2-454A-A15F-A3C692468FA7}" srcOrd="0" destOrd="0" presId="urn:microsoft.com/office/officeart/2005/8/layout/radial5"/>
    <dgm:cxn modelId="{29AB2B74-25A9-41AF-ABD7-1C78BCB1C3FC}" type="presOf" srcId="{1880ED31-C7E6-4193-A6EA-C89137DB1734}" destId="{3D9B169A-7884-4EA1-BC89-263F478D748B}" srcOrd="0" destOrd="0" presId="urn:microsoft.com/office/officeart/2005/8/layout/radial5"/>
    <dgm:cxn modelId="{F09129FE-261F-4010-9FE9-74C167F7A044}" type="presOf" srcId="{EA800DD8-8848-4CD4-AD0F-F300930D8DBE}" destId="{37F681D0-4D09-48D4-AF6D-5B864E4515F4}" srcOrd="0" destOrd="0" presId="urn:microsoft.com/office/officeart/2005/8/layout/radial5"/>
    <dgm:cxn modelId="{C7CD50C8-E324-4897-A9FA-D055FCB0FA4E}" type="presOf" srcId="{DBF7F04C-6227-446F-95F8-5D056BADC0CD}" destId="{0118D39A-B056-447A-AC90-55A11F66239B}" srcOrd="0" destOrd="0" presId="urn:microsoft.com/office/officeart/2005/8/layout/radial5"/>
    <dgm:cxn modelId="{E6E09AFA-ABCF-47F9-83EE-3970F368E55F}" srcId="{8FFD249D-C816-488F-AADA-3C4F0A5A86E7}" destId="{24E609BA-B470-48E3-A4E2-A7BE0FE32AE5}" srcOrd="0" destOrd="0" parTransId="{EA800DD8-8848-4CD4-AD0F-F300930D8DBE}" sibTransId="{32A3694E-02C4-46E8-8DA4-BBD320D68842}"/>
    <dgm:cxn modelId="{CED45720-0723-498E-B526-3A36A823F3D5}" type="presOf" srcId="{24E609BA-B470-48E3-A4E2-A7BE0FE32AE5}" destId="{5881C5F6-9EF0-47BD-A999-5551E6953CBE}" srcOrd="0" destOrd="0" presId="urn:microsoft.com/office/officeart/2005/8/layout/radial5"/>
    <dgm:cxn modelId="{7B127F44-8F2C-4B60-ABAF-055E93907F70}" type="presOf" srcId="{57A89E70-AE2A-469A-AC8D-479DA0FB13CF}" destId="{6B115121-7224-4605-B06D-842AE4B02E30}" srcOrd="0" destOrd="0" presId="urn:microsoft.com/office/officeart/2005/8/layout/radial5"/>
    <dgm:cxn modelId="{4F0994B4-E335-4EB3-B23D-84FA5141A044}" type="presOf" srcId="{EA800DD8-8848-4CD4-AD0F-F300930D8DBE}" destId="{F2DB81E6-09C0-4488-B25E-E4F9DFF14BE7}" srcOrd="1" destOrd="0" presId="urn:microsoft.com/office/officeart/2005/8/layout/radial5"/>
    <dgm:cxn modelId="{49FD214D-EF70-4530-A9F1-CB052F61626E}" srcId="{8FFD249D-C816-488F-AADA-3C4F0A5A86E7}" destId="{FEF2DE91-FEF0-4E8A-82A1-CE430CB610A0}" srcOrd="3" destOrd="0" parTransId="{F1ED0DFE-50CB-4D7A-83F3-67EA190E7208}" sibTransId="{E9944F65-1B4E-402C-9C43-D12A042763B7}"/>
    <dgm:cxn modelId="{28312F61-61A6-4438-BCE8-0CFD42A5903D}" type="presOf" srcId="{9BA3BDA2-3590-4CD1-96A9-F7D3630CF96B}" destId="{659E2AB7-30A0-4070-A1E0-B51A9ECA0C5E}" srcOrd="1" destOrd="0" presId="urn:microsoft.com/office/officeart/2005/8/layout/radial5"/>
    <dgm:cxn modelId="{8261B361-C893-4BFC-A81D-205765D74F56}" type="presOf" srcId="{9BA3BDA2-3590-4CD1-96A9-F7D3630CF96B}" destId="{0A449FDA-B7BB-47EC-86B6-6A6EDAD80BE1}" srcOrd="0" destOrd="0" presId="urn:microsoft.com/office/officeart/2005/8/layout/radial5"/>
    <dgm:cxn modelId="{22A95087-0272-49BB-AD75-A2C6515E1C4C}" type="presOf" srcId="{8FFD249D-C816-488F-AADA-3C4F0A5A86E7}" destId="{6DB93E35-2801-404A-9AB6-47367FF72492}" srcOrd="0" destOrd="0" presId="urn:microsoft.com/office/officeart/2005/8/layout/radial5"/>
    <dgm:cxn modelId="{A5275A68-DB21-4EDC-87F1-BD4362D061B5}" type="presOf" srcId="{E1F1CA63-D783-4F38-8032-0E417E5C89E3}" destId="{CD2F3FB0-E012-40D5-A144-15793370C8C6}" srcOrd="0" destOrd="0" presId="urn:microsoft.com/office/officeart/2005/8/layout/radial5"/>
    <dgm:cxn modelId="{6E6391A7-EDC3-42F8-9FF4-848D6CC3D94D}" srcId="{8FFD249D-C816-488F-AADA-3C4F0A5A86E7}" destId="{1880ED31-C7E6-4193-A6EA-C89137DB1734}" srcOrd="4" destOrd="0" parTransId="{E1F1CA63-D783-4F38-8032-0E417E5C89E3}" sibTransId="{05FF48D8-21F0-42E1-8FE7-30968D058F84}"/>
    <dgm:cxn modelId="{3EEC77DD-ACEE-470A-9FFF-B3CE13CA2405}" type="presOf" srcId="{F1ED0DFE-50CB-4D7A-83F3-67EA190E7208}" destId="{013DD68F-C23C-4BE9-AD62-6B89082DBC98}" srcOrd="1" destOrd="0" presId="urn:microsoft.com/office/officeart/2005/8/layout/radial5"/>
    <dgm:cxn modelId="{E7CF97B9-51CB-4A59-A9A3-63D3447CE59F}" srcId="{8FFD249D-C816-488F-AADA-3C4F0A5A86E7}" destId="{57A89E70-AE2A-469A-AC8D-479DA0FB13CF}" srcOrd="2" destOrd="0" parTransId="{C54E562F-69B7-41F3-841A-2EF226BE7BAC}" sibTransId="{0F545BBA-D62F-4F32-A81F-D554C27DAB76}"/>
    <dgm:cxn modelId="{FAD7C89C-3A74-4596-B366-00450B861AEE}" type="presOf" srcId="{F1ED0DFE-50CB-4D7A-83F3-67EA190E7208}" destId="{A0204ABD-2EDB-43D9-AB17-B69A5DFF93A4}" srcOrd="0" destOrd="0" presId="urn:microsoft.com/office/officeart/2005/8/layout/radial5"/>
    <dgm:cxn modelId="{1B87FE11-8557-4510-AD1A-F1F6A475D61C}" type="presParOf" srcId="{0118D39A-B056-447A-AC90-55A11F66239B}" destId="{6DB93E35-2801-404A-9AB6-47367FF72492}" srcOrd="0" destOrd="0" presId="urn:microsoft.com/office/officeart/2005/8/layout/radial5"/>
    <dgm:cxn modelId="{F50FD65C-BC77-4C65-B312-22D2274CB220}" type="presParOf" srcId="{0118D39A-B056-447A-AC90-55A11F66239B}" destId="{37F681D0-4D09-48D4-AF6D-5B864E4515F4}" srcOrd="1" destOrd="0" presId="urn:microsoft.com/office/officeart/2005/8/layout/radial5"/>
    <dgm:cxn modelId="{3E5C9D36-0619-4609-ABC6-BFD40A63BED5}" type="presParOf" srcId="{37F681D0-4D09-48D4-AF6D-5B864E4515F4}" destId="{F2DB81E6-09C0-4488-B25E-E4F9DFF14BE7}" srcOrd="0" destOrd="0" presId="urn:microsoft.com/office/officeart/2005/8/layout/radial5"/>
    <dgm:cxn modelId="{12902560-85F7-4EB8-A54C-1045B0747433}" type="presParOf" srcId="{0118D39A-B056-447A-AC90-55A11F66239B}" destId="{5881C5F6-9EF0-47BD-A999-5551E6953CBE}" srcOrd="2" destOrd="0" presId="urn:microsoft.com/office/officeart/2005/8/layout/radial5"/>
    <dgm:cxn modelId="{D95C5331-A02E-41DE-9C0C-E00D7D282A84}" type="presParOf" srcId="{0118D39A-B056-447A-AC90-55A11F66239B}" destId="{0A449FDA-B7BB-47EC-86B6-6A6EDAD80BE1}" srcOrd="3" destOrd="0" presId="urn:microsoft.com/office/officeart/2005/8/layout/radial5"/>
    <dgm:cxn modelId="{8C7612BD-494C-4448-B2E5-7DD1F851BC69}" type="presParOf" srcId="{0A449FDA-B7BB-47EC-86B6-6A6EDAD80BE1}" destId="{659E2AB7-30A0-4070-A1E0-B51A9ECA0C5E}" srcOrd="0" destOrd="0" presId="urn:microsoft.com/office/officeart/2005/8/layout/radial5"/>
    <dgm:cxn modelId="{48C3753C-F06E-4A9D-950D-842E9B5F6D8C}" type="presParOf" srcId="{0118D39A-B056-447A-AC90-55A11F66239B}" destId="{66E5A622-92D9-4312-A30C-B1CA1C34B87F}" srcOrd="4" destOrd="0" presId="urn:microsoft.com/office/officeart/2005/8/layout/radial5"/>
    <dgm:cxn modelId="{CEE4C4FE-ADD3-4512-942B-8BD200D51562}" type="presParOf" srcId="{0118D39A-B056-447A-AC90-55A11F66239B}" destId="{2A6BF104-355C-4021-A9A6-1817515D8CE5}" srcOrd="5" destOrd="0" presId="urn:microsoft.com/office/officeart/2005/8/layout/radial5"/>
    <dgm:cxn modelId="{0D1CB7A9-7764-489B-810E-04EAB8CBEC52}" type="presParOf" srcId="{2A6BF104-355C-4021-A9A6-1817515D8CE5}" destId="{A00D18A4-E8CE-44A0-82E6-D61A3E72DD1A}" srcOrd="0" destOrd="0" presId="urn:microsoft.com/office/officeart/2005/8/layout/radial5"/>
    <dgm:cxn modelId="{EEBF2D88-A026-47EA-83F8-2A49B7E1627D}" type="presParOf" srcId="{0118D39A-B056-447A-AC90-55A11F66239B}" destId="{6B115121-7224-4605-B06D-842AE4B02E30}" srcOrd="6" destOrd="0" presId="urn:microsoft.com/office/officeart/2005/8/layout/radial5"/>
    <dgm:cxn modelId="{E3961D6D-C152-4EA3-8048-F20E62435389}" type="presParOf" srcId="{0118D39A-B056-447A-AC90-55A11F66239B}" destId="{A0204ABD-2EDB-43D9-AB17-B69A5DFF93A4}" srcOrd="7" destOrd="0" presId="urn:microsoft.com/office/officeart/2005/8/layout/radial5"/>
    <dgm:cxn modelId="{69851094-5116-46B7-B545-A366DED24715}" type="presParOf" srcId="{A0204ABD-2EDB-43D9-AB17-B69A5DFF93A4}" destId="{013DD68F-C23C-4BE9-AD62-6B89082DBC98}" srcOrd="0" destOrd="0" presId="urn:microsoft.com/office/officeart/2005/8/layout/radial5"/>
    <dgm:cxn modelId="{1C13F5F7-1ED2-452E-98C7-B17C1B70D1FB}" type="presParOf" srcId="{0118D39A-B056-447A-AC90-55A11F66239B}" destId="{131F23D5-FEE2-454A-A15F-A3C692468FA7}" srcOrd="8" destOrd="0" presId="urn:microsoft.com/office/officeart/2005/8/layout/radial5"/>
    <dgm:cxn modelId="{D7423BB2-13CC-44FB-B998-5565EE2E00A0}" type="presParOf" srcId="{0118D39A-B056-447A-AC90-55A11F66239B}" destId="{CD2F3FB0-E012-40D5-A144-15793370C8C6}" srcOrd="9" destOrd="0" presId="urn:microsoft.com/office/officeart/2005/8/layout/radial5"/>
    <dgm:cxn modelId="{5A83F76C-68F7-44D7-BABE-5042E01D1639}" type="presParOf" srcId="{CD2F3FB0-E012-40D5-A144-15793370C8C6}" destId="{471DBD81-42F6-494B-ABF3-C7E091FE5208}" srcOrd="0" destOrd="0" presId="urn:microsoft.com/office/officeart/2005/8/layout/radial5"/>
    <dgm:cxn modelId="{F0B8C503-73C3-428F-8FDA-F7753900F515}" type="presParOf" srcId="{0118D39A-B056-447A-AC90-55A11F66239B}" destId="{3D9B169A-7884-4EA1-BC89-263F478D748B}" srcOrd="10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9A8C5-A0CD-4C82-8946-11D33601166F}">
      <dsp:nvSpPr>
        <dsp:cNvPr id="0" name=""/>
        <dsp:cNvSpPr/>
      </dsp:nvSpPr>
      <dsp:spPr>
        <a:xfrm>
          <a:off x="1984" y="0"/>
          <a:ext cx="1946895" cy="33528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Societal Trends</a:t>
          </a:r>
          <a:endParaRPr lang="en-US" sz="2400" kern="1200" dirty="0">
            <a:latin typeface="+mj-lt"/>
          </a:endParaRPr>
        </a:p>
      </dsp:txBody>
      <dsp:txXfrm>
        <a:off x="1984" y="0"/>
        <a:ext cx="1946895" cy="1005840"/>
      </dsp:txXfrm>
    </dsp:sp>
    <dsp:sp modelId="{BEFA08BE-31F6-47B6-BB00-7C277C96116F}">
      <dsp:nvSpPr>
        <dsp:cNvPr id="0" name=""/>
        <dsp:cNvSpPr/>
      </dsp:nvSpPr>
      <dsp:spPr>
        <a:xfrm>
          <a:off x="196673" y="1143006"/>
          <a:ext cx="1557516" cy="169350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</a:rPr>
            <a:t>Aging demographics, health and fitness growth, senior living</a:t>
          </a:r>
          <a:endParaRPr lang="en-US" sz="1500" kern="1200" dirty="0">
            <a:latin typeface="+mj-lt"/>
          </a:endParaRPr>
        </a:p>
      </dsp:txBody>
      <dsp:txXfrm>
        <a:off x="242291" y="1188624"/>
        <a:ext cx="1466280" cy="1602269"/>
      </dsp:txXfrm>
    </dsp:sp>
    <dsp:sp modelId="{DB0C7FDB-F42D-4F87-A962-8F0F4F2A7FF3}">
      <dsp:nvSpPr>
        <dsp:cNvPr id="0" name=""/>
        <dsp:cNvSpPr/>
      </dsp:nvSpPr>
      <dsp:spPr>
        <a:xfrm>
          <a:off x="2094896" y="0"/>
          <a:ext cx="1946895" cy="33528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Technology Trends</a:t>
          </a:r>
          <a:endParaRPr lang="en-US" sz="2400" kern="1200" dirty="0">
            <a:latin typeface="+mj-lt"/>
          </a:endParaRPr>
        </a:p>
      </dsp:txBody>
      <dsp:txXfrm>
        <a:off x="2094896" y="0"/>
        <a:ext cx="1946895" cy="1005840"/>
      </dsp:txXfrm>
    </dsp:sp>
    <dsp:sp modelId="{10DED4BF-9067-4681-9D93-5B4393CB2B43}">
      <dsp:nvSpPr>
        <dsp:cNvPr id="0" name=""/>
        <dsp:cNvSpPr/>
      </dsp:nvSpPr>
      <dsp:spPr>
        <a:xfrm>
          <a:off x="2289585" y="1143006"/>
          <a:ext cx="1557516" cy="169350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</a:rPr>
            <a:t>Mobile (cell phone) technology, </a:t>
          </a:r>
          <a:br>
            <a:rPr lang="en-US" sz="1500" kern="1200" dirty="0" smtClean="0">
              <a:latin typeface="+mj-lt"/>
            </a:rPr>
          </a:br>
          <a:r>
            <a:rPr lang="en-US" sz="1500" kern="1200" dirty="0" err="1" smtClean="0">
              <a:latin typeface="+mj-lt"/>
            </a:rPr>
            <a:t>e</a:t>
          </a:r>
          <a:r>
            <a:rPr lang="en-US" sz="1500" kern="1200" dirty="0" smtClean="0">
              <a:latin typeface="+mj-lt"/>
            </a:rPr>
            <a:t>-commerce, Internet advances</a:t>
          </a:r>
          <a:endParaRPr lang="en-US" sz="1500" kern="1200" dirty="0">
            <a:latin typeface="+mj-lt"/>
          </a:endParaRPr>
        </a:p>
      </dsp:txBody>
      <dsp:txXfrm>
        <a:off x="2335203" y="1188624"/>
        <a:ext cx="1466280" cy="1602269"/>
      </dsp:txXfrm>
    </dsp:sp>
    <dsp:sp modelId="{2705DD77-E861-48BC-BA2F-EB267E66E019}">
      <dsp:nvSpPr>
        <dsp:cNvPr id="0" name=""/>
        <dsp:cNvSpPr/>
      </dsp:nvSpPr>
      <dsp:spPr>
        <a:xfrm>
          <a:off x="4187808" y="0"/>
          <a:ext cx="1946895" cy="33528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Economic Trends</a:t>
          </a:r>
          <a:endParaRPr lang="en-US" sz="2400" kern="1200" dirty="0">
            <a:latin typeface="+mj-lt"/>
          </a:endParaRPr>
        </a:p>
      </dsp:txBody>
      <dsp:txXfrm>
        <a:off x="4187808" y="0"/>
        <a:ext cx="1946895" cy="1005840"/>
      </dsp:txXfrm>
    </dsp:sp>
    <dsp:sp modelId="{1A70A418-A593-473B-9DD0-2BB425A1E0BA}">
      <dsp:nvSpPr>
        <dsp:cNvPr id="0" name=""/>
        <dsp:cNvSpPr/>
      </dsp:nvSpPr>
      <dsp:spPr>
        <a:xfrm>
          <a:off x="4382498" y="1143006"/>
          <a:ext cx="1557516" cy="169350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</a:rPr>
            <a:t>Higher disposable incomes, dual wage-earner families, performance pressures</a:t>
          </a:r>
          <a:endParaRPr lang="en-US" sz="1500" kern="1200" dirty="0">
            <a:latin typeface="+mj-lt"/>
          </a:endParaRPr>
        </a:p>
      </dsp:txBody>
      <dsp:txXfrm>
        <a:off x="4428116" y="1188624"/>
        <a:ext cx="1466280" cy="1602269"/>
      </dsp:txXfrm>
    </dsp:sp>
    <dsp:sp modelId="{E974A4E8-4F23-4F44-A6FE-2F3F6E6BB6D4}">
      <dsp:nvSpPr>
        <dsp:cNvPr id="0" name=""/>
        <dsp:cNvSpPr/>
      </dsp:nvSpPr>
      <dsp:spPr>
        <a:xfrm>
          <a:off x="6280720" y="0"/>
          <a:ext cx="1946895" cy="33528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>
          <a:solidFill>
            <a:srgbClr val="DDDDDD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Government Trends</a:t>
          </a:r>
          <a:endParaRPr lang="en-US" sz="2400" kern="1200" dirty="0">
            <a:latin typeface="+mj-lt"/>
          </a:endParaRPr>
        </a:p>
      </dsp:txBody>
      <dsp:txXfrm>
        <a:off x="6280720" y="0"/>
        <a:ext cx="1946895" cy="1005840"/>
      </dsp:txXfrm>
    </dsp:sp>
    <dsp:sp modelId="{D562D162-B8AC-427A-9EF6-D21AD3109DCB}">
      <dsp:nvSpPr>
        <dsp:cNvPr id="0" name=""/>
        <dsp:cNvSpPr/>
      </dsp:nvSpPr>
      <dsp:spPr>
        <a:xfrm>
          <a:off x="6475410" y="1143006"/>
          <a:ext cx="1557516" cy="169350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</a:rPr>
            <a:t>Increased regulations, petroleum prices, terrorism</a:t>
          </a:r>
          <a:endParaRPr lang="en-US" sz="1500" kern="1200" dirty="0">
            <a:latin typeface="+mj-lt"/>
          </a:endParaRPr>
        </a:p>
      </dsp:txBody>
      <dsp:txXfrm>
        <a:off x="6521028" y="1188624"/>
        <a:ext cx="1466280" cy="16022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93E35-2801-404A-9AB6-47367FF72492}">
      <dsp:nvSpPr>
        <dsp:cNvPr id="0" name=""/>
        <dsp:cNvSpPr/>
      </dsp:nvSpPr>
      <dsp:spPr>
        <a:xfrm>
          <a:off x="3276597" y="2154548"/>
          <a:ext cx="2133604" cy="1084071"/>
        </a:xfrm>
        <a:prstGeom prst="ellipse">
          <a:avLst/>
        </a:prstGeom>
        <a:solidFill>
          <a:srgbClr val="CC66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Distilling Ideas into Opportunities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3589056" y="2313307"/>
        <a:ext cx="1508686" cy="766553"/>
      </dsp:txXfrm>
    </dsp:sp>
    <dsp:sp modelId="{37F681D0-4D09-48D4-AF6D-5B864E4515F4}">
      <dsp:nvSpPr>
        <dsp:cNvPr id="0" name=""/>
        <dsp:cNvSpPr/>
      </dsp:nvSpPr>
      <dsp:spPr>
        <a:xfrm rot="5280000">
          <a:off x="4115725" y="1488729"/>
          <a:ext cx="455349" cy="49826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 w="381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81644" y="1520120"/>
        <a:ext cx="318744" cy="298956"/>
      </dsp:txXfrm>
    </dsp:sp>
    <dsp:sp modelId="{5881C5F6-9EF0-47BD-A999-5551E6953CBE}">
      <dsp:nvSpPr>
        <dsp:cNvPr id="0" name=""/>
        <dsp:cNvSpPr/>
      </dsp:nvSpPr>
      <dsp:spPr>
        <a:xfrm>
          <a:off x="3262745" y="195208"/>
          <a:ext cx="2161309" cy="1100189"/>
        </a:xfrm>
        <a:prstGeom prst="ellipse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Personal work experience, and education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3579261" y="356327"/>
        <a:ext cx="1528277" cy="777951"/>
      </dsp:txXfrm>
    </dsp:sp>
    <dsp:sp modelId="{0A449FDA-B7BB-47EC-86B6-6A6EDAD80BE1}">
      <dsp:nvSpPr>
        <dsp:cNvPr id="0" name=""/>
        <dsp:cNvSpPr/>
      </dsp:nvSpPr>
      <dsp:spPr>
        <a:xfrm rot="9555970">
          <a:off x="5413209" y="2065208"/>
          <a:ext cx="403102" cy="49826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 w="381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5530224" y="2143454"/>
        <a:ext cx="282171" cy="298956"/>
      </dsp:txXfrm>
    </dsp:sp>
    <dsp:sp modelId="{66E5A622-92D9-4312-A30C-B1CA1C34B87F}">
      <dsp:nvSpPr>
        <dsp:cNvPr id="0" name=""/>
        <dsp:cNvSpPr/>
      </dsp:nvSpPr>
      <dsp:spPr>
        <a:xfrm>
          <a:off x="5839687" y="1371710"/>
          <a:ext cx="2161309" cy="1100189"/>
        </a:xfrm>
        <a:prstGeom prst="ellipse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General industry knowledge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6156203" y="1532829"/>
        <a:ext cx="1528277" cy="777951"/>
      </dsp:txXfrm>
    </dsp:sp>
    <dsp:sp modelId="{2A6BF104-355C-4021-A9A6-1817515D8CE5}">
      <dsp:nvSpPr>
        <dsp:cNvPr id="0" name=""/>
        <dsp:cNvSpPr/>
      </dsp:nvSpPr>
      <dsp:spPr>
        <a:xfrm rot="15159805">
          <a:off x="4825367" y="3249413"/>
          <a:ext cx="446958" cy="49826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 w="381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912388" y="3413063"/>
        <a:ext cx="312871" cy="298956"/>
      </dsp:txXfrm>
    </dsp:sp>
    <dsp:sp modelId="{6B115121-7224-4605-B06D-842AE4B02E30}">
      <dsp:nvSpPr>
        <dsp:cNvPr id="0" name=""/>
        <dsp:cNvSpPr/>
      </dsp:nvSpPr>
      <dsp:spPr>
        <a:xfrm>
          <a:off x="4696683" y="3776606"/>
          <a:ext cx="2161309" cy="1100189"/>
        </a:xfrm>
        <a:prstGeom prst="ellipse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Prior market knowledge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5013199" y="3937725"/>
        <a:ext cx="1528277" cy="777951"/>
      </dsp:txXfrm>
    </dsp:sp>
    <dsp:sp modelId="{A0204ABD-2EDB-43D9-AB17-B69A5DFF93A4}">
      <dsp:nvSpPr>
        <dsp:cNvPr id="0" name=""/>
        <dsp:cNvSpPr/>
      </dsp:nvSpPr>
      <dsp:spPr>
        <a:xfrm rot="18020195">
          <a:off x="3414474" y="3249413"/>
          <a:ext cx="446958" cy="49826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 w="381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10800000">
        <a:off x="3447655" y="3406928"/>
        <a:ext cx="312871" cy="298956"/>
      </dsp:txXfrm>
    </dsp:sp>
    <dsp:sp modelId="{131F23D5-FEE2-454A-A15F-A3C692468FA7}">
      <dsp:nvSpPr>
        <dsp:cNvPr id="0" name=""/>
        <dsp:cNvSpPr/>
      </dsp:nvSpPr>
      <dsp:spPr>
        <a:xfrm>
          <a:off x="1828807" y="3776606"/>
          <a:ext cx="2161309" cy="1100189"/>
        </a:xfrm>
        <a:prstGeom prst="ellipse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Prior customer understanding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145323" y="3937725"/>
        <a:ext cx="1528277" cy="777951"/>
      </dsp:txXfrm>
    </dsp:sp>
    <dsp:sp modelId="{CD2F3FB0-E012-40D5-A144-15793370C8C6}">
      <dsp:nvSpPr>
        <dsp:cNvPr id="0" name=""/>
        <dsp:cNvSpPr/>
      </dsp:nvSpPr>
      <dsp:spPr>
        <a:xfrm rot="764030">
          <a:off x="2870487" y="2065208"/>
          <a:ext cx="403102" cy="49826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 w="381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10800000">
        <a:off x="2871974" y="2151532"/>
        <a:ext cx="282171" cy="298956"/>
      </dsp:txXfrm>
    </dsp:sp>
    <dsp:sp modelId="{3D9B169A-7884-4EA1-BC89-263F478D748B}">
      <dsp:nvSpPr>
        <dsp:cNvPr id="0" name=""/>
        <dsp:cNvSpPr/>
      </dsp:nvSpPr>
      <dsp:spPr>
        <a:xfrm>
          <a:off x="685802" y="1371710"/>
          <a:ext cx="2161309" cy="1100189"/>
        </a:xfrm>
        <a:prstGeom prst="ellipse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Specific interest knowledge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1002318" y="1532829"/>
        <a:ext cx="1528277" cy="7779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C41C45-05F2-4D37-890A-6ED9E25DC0CD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0A0198-C8BA-4931-9EF3-3B2A8F7CA1D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19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EF1EF1-B4FC-4ED4-8073-775D35FAB2D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E04A8E-02F8-4E1A-9EF5-3862172BFA32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17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7DE95-C0FD-4188-8251-CFEE2445798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E0C012-22DD-4D22-9C0F-3C40494091CD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F0C0C-F482-4A8D-A7E8-603891EBE681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BE659-880F-4347-9E66-9ECEEE0FFBA6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18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0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12C5F-1418-46BF-999A-1C16D415DEEF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118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2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956E0C-F185-488F-960F-CD9CB60DCEF0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D24A5-B7E8-4B63-A84D-D8DE372BB5C1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118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3A6BD0-BA9E-4F43-A966-35461CAA51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15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4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2954DB-DA64-4CB8-8007-EBC0387343DD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118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066EC8-D134-4B0D-B9E7-C69633F4F86A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1192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2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57D57-7443-40FE-BB13-764460A5823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31B8FC-A744-499C-8B2E-151E4151582F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15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6557BB-F362-48FD-9492-FE0ACAFDB8E0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9E396-C6DC-4970-B168-0939F722EC93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F06114-BF10-4CEB-8727-32C2FD1182B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72C1A9-3C8A-40A2-B16D-F507C20582AE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4356A4-3CA1-401C-BFC3-29E80529B1F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16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Initiating Entrepreneurial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Innovation: </a:t>
            </a:r>
            <a:br>
              <a:rPr lang="en-US" dirty="0" smtClean="0"/>
            </a:br>
            <a:r>
              <a:rPr lang="en-US" dirty="0" smtClean="0"/>
              <a:t>The Creative </a:t>
            </a:r>
            <a:br>
              <a:rPr lang="en-US" dirty="0" smtClean="0"/>
            </a:br>
            <a:r>
              <a:rPr lang="en-US" dirty="0" smtClean="0"/>
              <a:t>Pursuit of Ideas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Imagination and Creativity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Creative thinking is blended with imagination in a logical process.</a:t>
            </a:r>
          </a:p>
          <a:p>
            <a:r>
              <a:rPr lang="en-US" dirty="0" smtClean="0"/>
              <a:t>Develop an ability to see, recognize, and create opportunity where others find only problems.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5–</a:t>
            </a:r>
            <a:fld id="{156F8987-C48D-417D-AE86-78121009D98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62635FF9-E78E-4B9F-95BB-6D7812BFDEC2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Two Approaches to Creative Problem Solving</a:t>
            </a:r>
          </a:p>
        </p:txBody>
      </p:sp>
      <p:graphicFrame>
        <p:nvGraphicFramePr>
          <p:cNvPr id="274577" name="Group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809872"/>
              </p:ext>
            </p:extLst>
          </p:nvPr>
        </p:nvGraphicFramePr>
        <p:xfrm>
          <a:off x="304800" y="1219200"/>
          <a:ext cx="8458200" cy="4602480"/>
        </p:xfrm>
        <a:graphic>
          <a:graphicData uri="http://schemas.openxmlformats.org/drawingml/2006/table">
            <a:tbl>
              <a:tblPr/>
              <a:tblGrid>
                <a:gridCol w="4312930"/>
                <a:gridCol w="414527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Adaptor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Innovator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Employs a disciplined, precise, methodical approach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Approaches tasks from unusual angles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 concerned with solving, rather </a:t>
                      </a:r>
                      <a:b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than finding, problems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Discovers problems and avenues of solutions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Attempts to refine current practices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Questions basic assumptions related to current practices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Tends to be means oriented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Has little regard for means; is more interested in ends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 capable of extended detail work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Has little tolerance for routine work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 sensitive to group cohesion and cooperation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Has little or no need for consensus; often is insensitive to others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528" name="Rectangle 96"/>
          <p:cNvSpPr>
            <a:spLocks noChangeArrowheads="1"/>
          </p:cNvSpPr>
          <p:nvPr/>
        </p:nvSpPr>
        <p:spPr bwMode="auto">
          <a:xfrm>
            <a:off x="381000" y="6019800"/>
            <a:ext cx="56102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b="1" dirty="0">
                <a:solidFill>
                  <a:srgbClr val="0099CC"/>
                </a:solidFill>
              </a:rPr>
              <a:t>:</a:t>
            </a:r>
            <a:r>
              <a:rPr lang="en-US" dirty="0">
                <a:solidFill>
                  <a:srgbClr val="0099CC"/>
                </a:solidFill>
              </a:rPr>
              <a:t> Michael Kirton, “Adaptors and Innovators: A Description and Measure,” </a:t>
            </a:r>
            <a:r>
              <a:rPr lang="en-US" i="1" dirty="0">
                <a:solidFill>
                  <a:srgbClr val="0099CC"/>
                </a:solidFill>
              </a:rPr>
              <a:t>Journal of Applied </a:t>
            </a:r>
            <a:r>
              <a:rPr lang="en-US" i="1" dirty="0" smtClean="0">
                <a:solidFill>
                  <a:srgbClr val="0099CC"/>
                </a:solidFill>
              </a:rPr>
              <a:t>Psychology </a:t>
            </a:r>
            <a:r>
              <a:rPr lang="en-US" dirty="0" smtClean="0">
                <a:solidFill>
                  <a:srgbClr val="0099CC"/>
                </a:solidFill>
              </a:rPr>
              <a:t>61, no. 5  </a:t>
            </a:r>
            <a:r>
              <a:rPr lang="en-US" dirty="0">
                <a:solidFill>
                  <a:srgbClr val="0099CC"/>
                </a:solidFill>
              </a:rPr>
              <a:t>(October 1976): 623. Copyright © 1976 by The American Psychological Association.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7787155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7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A63F056C-1E56-44B2-9F4D-6D91FCF625A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1612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Nature of the Creative Process</a:t>
            </a:r>
          </a:p>
        </p:txBody>
      </p:sp>
      <p:sp>
        <p:nvSpPr>
          <p:cNvPr id="116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Creativity is a process that can be developed and improved. Some individuals have a greater aptitude for creativity than others.</a:t>
            </a:r>
          </a:p>
          <a:p>
            <a:pPr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Typical Creative Process</a:t>
            </a:r>
          </a:p>
          <a:p>
            <a:pPr lvl="1"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Phase 1: Background or knowledge accumulation</a:t>
            </a:r>
          </a:p>
          <a:p>
            <a:pPr lvl="1"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Phase 2: The incubation process</a:t>
            </a:r>
          </a:p>
          <a:p>
            <a:pPr lvl="1"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Phase 3: The idea experience</a:t>
            </a:r>
          </a:p>
          <a:p>
            <a:pPr lvl="1">
              <a:spcBef>
                <a:spcPct val="50000"/>
              </a:spcBef>
              <a:tabLst>
                <a:tab pos="1828800" algn="l"/>
              </a:tabLst>
            </a:pPr>
            <a:r>
              <a:rPr lang="en-US" dirty="0"/>
              <a:t>Phase 4: Evaluation and implementation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3299371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34654CBF-D1FF-4D28-B0A1-87D82A32CE2E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Most Common Idea “Killers” </a:t>
            </a:r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609600" y="1050925"/>
            <a:ext cx="7848600" cy="484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61963" indent="-461963">
              <a:spcBef>
                <a:spcPct val="40000"/>
              </a:spcBef>
            </a:pPr>
            <a:r>
              <a:rPr lang="en-US" sz="2000" dirty="0"/>
              <a:t>1.	“Naah.”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2.	“Can’t” (said with a shake of the head and an air of finality).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3.	“That’s the dumbest thing I’ve ever heard.”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4.	“Yeah, but if you did that . . .” (poses an extreme or unlikely disaster case).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5.	“We already tried that—years ago.”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6.	“I don’t see anything wrong with the way we’re doing it now.”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7.	“We’ve never done anything like that before.”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8.	“We’ve got deadlines to meet—we don’t have time to consider that.”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9.	“It’s not in the budget.”</a:t>
            </a:r>
          </a:p>
          <a:p>
            <a:pPr marL="461963" indent="-461963">
              <a:spcBef>
                <a:spcPct val="40000"/>
              </a:spcBef>
            </a:pPr>
            <a:r>
              <a:rPr lang="en-US" sz="2000" dirty="0"/>
              <a:t>10.	“Where do you get these weird ideas?”</a:t>
            </a:r>
          </a:p>
        </p:txBody>
      </p:sp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365125" y="6172200"/>
            <a:ext cx="713581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 smtClean="0">
                <a:solidFill>
                  <a:srgbClr val="0099CC"/>
                </a:solidFill>
              </a:rPr>
              <a:t> </a:t>
            </a:r>
            <a:r>
              <a:rPr lang="en-US" sz="800" dirty="0" err="1" smtClean="0">
                <a:solidFill>
                  <a:srgbClr val="0099CC"/>
                </a:solidFill>
              </a:rPr>
              <a:t>Kuratko</a:t>
            </a:r>
            <a:r>
              <a:rPr lang="en-US" sz="800" dirty="0" smtClean="0">
                <a:solidFill>
                  <a:srgbClr val="0099CC"/>
                </a:solidFill>
              </a:rPr>
              <a:t> and </a:t>
            </a:r>
            <a:r>
              <a:rPr lang="en-US" sz="800" dirty="0" err="1" smtClean="0">
                <a:solidFill>
                  <a:srgbClr val="0099CC"/>
                </a:solidFill>
              </a:rPr>
              <a:t>Hodgetts</a:t>
            </a:r>
            <a:r>
              <a:rPr lang="en-US" sz="800" dirty="0" smtClean="0">
                <a:solidFill>
                  <a:srgbClr val="0099CC"/>
                </a:solidFill>
              </a:rPr>
              <a:t>, </a:t>
            </a:r>
            <a:r>
              <a:rPr lang="en-US" sz="800" i="1" dirty="0" err="1" smtClean="0">
                <a:solidFill>
                  <a:srgbClr val="0099CC"/>
                </a:solidFill>
              </a:rPr>
              <a:t>Entrepreneurhip</a:t>
            </a:r>
            <a:r>
              <a:rPr lang="en-US" sz="800" dirty="0" smtClean="0">
                <a:solidFill>
                  <a:srgbClr val="0099CC"/>
                </a:solidFill>
              </a:rPr>
              <a:t>, 9</a:t>
            </a:r>
            <a:r>
              <a:rPr lang="en-US" sz="800" baseline="30000" dirty="0" smtClean="0">
                <a:solidFill>
                  <a:srgbClr val="0099CC"/>
                </a:solidFill>
              </a:rPr>
              <a:t>th</a:t>
            </a:r>
            <a:r>
              <a:rPr lang="en-US" sz="800" dirty="0" smtClean="0">
                <a:solidFill>
                  <a:srgbClr val="0099CC"/>
                </a:solidFill>
              </a:rPr>
              <a:t> ed.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7126316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D00CED9C-670C-4B9D-9ADD-64B87897C1EE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The Critical Thinking Process</a:t>
            </a:r>
          </a:p>
        </p:txBody>
      </p:sp>
      <p:pic>
        <p:nvPicPr>
          <p:cNvPr id="193543" name="Picture 7" descr="05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27125"/>
            <a:ext cx="7038975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5581124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6AEB378F-DEB0-4F26-8CE2-3D3070EFB047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1653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Your Creativity</a:t>
            </a:r>
          </a:p>
        </p:txBody>
      </p:sp>
      <p:sp>
        <p:nvSpPr>
          <p:cNvPr id="116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Recognizing Relationships</a:t>
            </a:r>
          </a:p>
          <a:p>
            <a:pPr lvl="1"/>
            <a:r>
              <a:rPr lang="en-US" dirty="0"/>
              <a:t>Looking for different or unorthodox relationships among the elements and people around you.</a:t>
            </a:r>
          </a:p>
          <a:p>
            <a:r>
              <a:rPr lang="en-US" dirty="0"/>
              <a:t>Developing a Functional Perspective</a:t>
            </a:r>
          </a:p>
          <a:p>
            <a:pPr lvl="1"/>
            <a:r>
              <a:rPr lang="en-US" dirty="0"/>
              <a:t>Viewing things and people in terms of how they can satisfy his or her needs and help complete a project.</a:t>
            </a:r>
          </a:p>
          <a:p>
            <a:r>
              <a:rPr lang="en-US" dirty="0"/>
              <a:t>Using Your Brains</a:t>
            </a:r>
          </a:p>
          <a:p>
            <a:pPr lvl="1"/>
            <a:r>
              <a:rPr lang="en-US" dirty="0"/>
              <a:t>The right brain helps us understand analogies, imagine things, and synthesize information.  </a:t>
            </a:r>
          </a:p>
          <a:p>
            <a:pPr lvl="1"/>
            <a:r>
              <a:rPr lang="en-US" dirty="0"/>
              <a:t>The left brain helps us analyze, verbalize, and use rational approaches to problem solving.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18278319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13988963-37CA-4538-90F2-B38A1C423FAF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1960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Creative Exercise</a:t>
            </a:r>
          </a:p>
        </p:txBody>
      </p:sp>
      <p:sp>
        <p:nvSpPr>
          <p:cNvPr id="1196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305800" cy="5181600"/>
          </a:xfrm>
        </p:spPr>
        <p:txBody>
          <a:bodyPr/>
          <a:lstStyle/>
          <a:p>
            <a:r>
              <a:rPr lang="en-US" sz="2400" dirty="0"/>
              <a:t>Think of and write down all of the functions you can imagine for the following items (spend five minutes on each item):</a:t>
            </a:r>
          </a:p>
          <a:p>
            <a:pPr lvl="1"/>
            <a:r>
              <a:rPr lang="en-US" sz="2000" dirty="0"/>
              <a:t>An egotistical staff member</a:t>
            </a:r>
          </a:p>
          <a:p>
            <a:pPr lvl="1"/>
            <a:r>
              <a:rPr lang="en-US" sz="2000" dirty="0"/>
              <a:t>A large pebble</a:t>
            </a:r>
          </a:p>
          <a:p>
            <a:pPr lvl="1"/>
            <a:r>
              <a:rPr lang="en-US" sz="2000" dirty="0"/>
              <a:t>A fallen tree branch</a:t>
            </a:r>
          </a:p>
          <a:p>
            <a:pPr lvl="1"/>
            <a:r>
              <a:rPr lang="en-US" sz="2000" dirty="0"/>
              <a:t>A chair</a:t>
            </a:r>
          </a:p>
          <a:p>
            <a:pPr lvl="1"/>
            <a:r>
              <a:rPr lang="en-US" sz="2000" dirty="0"/>
              <a:t>A computer “whiz kid”</a:t>
            </a:r>
          </a:p>
          <a:p>
            <a:pPr lvl="1"/>
            <a:r>
              <a:rPr lang="en-US" sz="2000" dirty="0"/>
              <a:t>An obsessively organized </a:t>
            </a:r>
            <a:br>
              <a:rPr lang="en-US" sz="2000" dirty="0"/>
            </a:br>
            <a:r>
              <a:rPr lang="en-US" sz="2000" dirty="0"/>
              <a:t>employee</a:t>
            </a:r>
          </a:p>
          <a:p>
            <a:pPr lvl="1"/>
            <a:r>
              <a:rPr lang="en-US" sz="2000" dirty="0"/>
              <a:t>The office “gossip”</a:t>
            </a:r>
          </a:p>
          <a:p>
            <a:pPr lvl="1"/>
            <a:r>
              <a:rPr lang="en-US" sz="2000" dirty="0"/>
              <a:t>An old hubcap</a:t>
            </a:r>
          </a:p>
          <a:p>
            <a:endParaRPr lang="en-US" sz="2400" dirty="0"/>
          </a:p>
        </p:txBody>
      </p:sp>
      <p:sp>
        <p:nvSpPr>
          <p:cNvPr id="1196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2362200"/>
            <a:ext cx="3657600" cy="4083050"/>
          </a:xfrm>
        </p:spPr>
        <p:txBody>
          <a:bodyPr/>
          <a:lstStyle/>
          <a:p>
            <a:pPr lvl="1"/>
            <a:r>
              <a:rPr lang="en-US" sz="2000" dirty="0"/>
              <a:t>A new secretary</a:t>
            </a:r>
          </a:p>
          <a:p>
            <a:pPr lvl="1"/>
            <a:r>
              <a:rPr lang="en-US" sz="2000" dirty="0"/>
              <a:t>An empty roll of masking tape</a:t>
            </a:r>
          </a:p>
          <a:p>
            <a:pPr lvl="1"/>
            <a:r>
              <a:rPr lang="en-US" sz="2000" dirty="0"/>
              <a:t>A yardstick</a:t>
            </a:r>
          </a:p>
          <a:p>
            <a:pPr lvl="1"/>
            <a:r>
              <a:rPr lang="en-US" sz="2000" dirty="0"/>
              <a:t>An old coat hanger</a:t>
            </a:r>
          </a:p>
          <a:p>
            <a:pPr lvl="1"/>
            <a:r>
              <a:rPr lang="en-US" sz="2000" dirty="0"/>
              <a:t>The office “tightwad”</a:t>
            </a:r>
          </a:p>
          <a:p>
            <a:pPr lvl="1"/>
            <a:r>
              <a:rPr lang="en-US" sz="2000" dirty="0"/>
              <a:t>This exercise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806620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A8FF50AC-5B1D-412F-BE53-B3B30106F486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Processes Associated with the Two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Hemispheres of the Brain 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graphicFrame>
        <p:nvGraphicFramePr>
          <p:cNvPr id="2786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494643"/>
              </p:ext>
            </p:extLst>
          </p:nvPr>
        </p:nvGraphicFramePr>
        <p:xfrm>
          <a:off x="381000" y="1273175"/>
          <a:ext cx="8358188" cy="3870960"/>
        </p:xfrm>
        <a:graphic>
          <a:graphicData uri="http://schemas.openxmlformats.org/drawingml/2006/table">
            <a:tbl>
              <a:tblPr/>
              <a:tblGrid>
                <a:gridCol w="4179094"/>
                <a:gridCol w="4179094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Left Hemisphere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Right Hemisphere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Verbal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Nonverbal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Analytical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Synthesizing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Abstract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Seeing analogies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Rational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Nonrational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Logical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Spatial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Linear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Intuitive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Imaginative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78302" y="598463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Sources</a:t>
            </a:r>
            <a:r>
              <a:rPr lang="en-US" sz="800" b="1" dirty="0">
                <a:solidFill>
                  <a:srgbClr val="0099CC"/>
                </a:solidFill>
              </a:rPr>
              <a:t>: </a:t>
            </a:r>
            <a:r>
              <a:rPr lang="en-US" sz="800" dirty="0">
                <a:solidFill>
                  <a:srgbClr val="0099CC"/>
                </a:solidFill>
              </a:rPr>
              <a:t>Tasneem Sayeed, “Left vs. Right Brain: Which Hemisphere Dominates You?” </a:t>
            </a:r>
            <a:r>
              <a:rPr lang="en-US" sz="800" i="1" dirty="0">
                <a:solidFill>
                  <a:srgbClr val="0099CC"/>
                </a:solidFill>
              </a:rPr>
              <a:t>Hub Pages</a:t>
            </a:r>
            <a:r>
              <a:rPr lang="en-US" sz="800" dirty="0">
                <a:solidFill>
                  <a:srgbClr val="0099CC"/>
                </a:solidFill>
              </a:rPr>
              <a:t>, http://tasneemsayeed.hubpages.com/hub/Left_Right_Brain (Accessed February 10, 2012); Kendra Cherry, “Left Brain vs. Right Brain: Understanding the Myth and Reality of Left Brain and Right Brain Dominance,” </a:t>
            </a:r>
            <a:r>
              <a:rPr lang="en-US" sz="800" i="1" dirty="0">
                <a:solidFill>
                  <a:srgbClr val="0099CC"/>
                </a:solidFill>
              </a:rPr>
              <a:t>About.com</a:t>
            </a:r>
            <a:r>
              <a:rPr lang="en-US" sz="800" dirty="0">
                <a:solidFill>
                  <a:srgbClr val="0099CC"/>
                </a:solidFill>
              </a:rPr>
              <a:t>, http://psychology.about.com/od/cognitivepsychology/a/left-brain-right-brain.htm (Accessed February 10, 2012).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2477217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7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F63C37FA-4C39-4496-9D5F-18CFCB0AD4E9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1714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Impediments to Creativity</a:t>
            </a:r>
          </a:p>
        </p:txBody>
      </p:sp>
      <p:sp>
        <p:nvSpPr>
          <p:cNvPr id="1171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6410325" cy="5181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Eliminating Muddling Mind-Sets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Either/or thinking (concern for certainty)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Security hunting (concern for risk)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Stereotyping (abstracting reality)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Probability thinking (seeking predictable results)</a:t>
            </a:r>
          </a:p>
        </p:txBody>
      </p:sp>
      <p:pic>
        <p:nvPicPr>
          <p:cNvPr id="1171460" name="Picture 4" descr="PE0151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819400"/>
            <a:ext cx="2025650" cy="34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87282168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38767E00-1977-42A5-B35C-17E5153176B6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F0"/>
            </a:solidFill>
          </a:ln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5.5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Ways to Develop Left- and Right-Hemisphere Skills </a:t>
            </a:r>
          </a:p>
        </p:txBody>
      </p:sp>
      <p:graphicFrame>
        <p:nvGraphicFramePr>
          <p:cNvPr id="280624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538865"/>
              </p:ext>
            </p:extLst>
          </p:nvPr>
        </p:nvGraphicFramePr>
        <p:xfrm>
          <a:off x="381000" y="1219200"/>
          <a:ext cx="8382000" cy="4785360"/>
        </p:xfrm>
        <a:graphic>
          <a:graphicData uri="http://schemas.openxmlformats.org/drawingml/2006/table">
            <a:tbl>
              <a:tblPr/>
              <a:tblGrid>
                <a:gridCol w="4191000"/>
                <a:gridCol w="41910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Left-Hemisphere Skills</a:t>
                      </a: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Right-Hemisphere Skills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Step-by-step planning of your work and life activities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Reading ancient, medieval, and scholastic philosophy, legal cases, and books on logic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Establishing timetables for all of your activities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Using and working with a computer program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Detailed fantasizing and visualizing things and situations in the future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Drawing faces, caricatures, and landscapes</a:t>
                      </a:r>
                    </a:p>
                  </a:txBody>
                  <a:tcPr marT="13716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Using metaphors and analogies to describe things and people in your conversations and writing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Taking off your watch when you are not working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Suspending your initial judgment of ideas, new acquaintances, movies, TV programs, and so on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Recording your hunches, feelings, and intuitions and calculating their accuracy</a:t>
                      </a:r>
                    </a:p>
                  </a:txBody>
                  <a:tcPr marT="13716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5100892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8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5–</a:t>
            </a:r>
            <a:fld id="{B281C6E2-98BE-4B8B-9389-49A30ADA5CD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Rectangle 12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explore the opportunity identification process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define and illustrate the sources of innovative ideas for entrepreneurs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examine the role of creativity and to review the major components of the creative process: knowledge accumulation, incubation process, idea experience, evaluation, and implementation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ways of developing personal creativity: recognize relationships, develop a functional perspective, use your “brains,” and eliminate muddling mind-sets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1130792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11D20A8E-8F79-4D5D-94B9-2ABF4323935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1755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Arenas</a:t>
            </a:r>
            <a:r>
              <a:rPr lang="en-US" dirty="0" smtClean="0"/>
              <a:t> of Creativity</a:t>
            </a:r>
            <a:endParaRPr lang="en-US" dirty="0"/>
          </a:p>
        </p:txBody>
      </p:sp>
      <p:sp>
        <p:nvSpPr>
          <p:cNvPr id="1175555" name="Line 3"/>
          <p:cNvSpPr>
            <a:spLocks noChangeShapeType="1"/>
          </p:cNvSpPr>
          <p:nvPr/>
        </p:nvSpPr>
        <p:spPr bwMode="blackWhite">
          <a:xfrm>
            <a:off x="4572000" y="2438400"/>
            <a:ext cx="0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56" name="Line 4"/>
          <p:cNvSpPr>
            <a:spLocks noChangeShapeType="1"/>
          </p:cNvSpPr>
          <p:nvPr/>
        </p:nvSpPr>
        <p:spPr bwMode="blackWhite">
          <a:xfrm rot="-2801678">
            <a:off x="3505994" y="2894807"/>
            <a:ext cx="1587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57" name="Line 5"/>
          <p:cNvSpPr>
            <a:spLocks noChangeShapeType="1"/>
          </p:cNvSpPr>
          <p:nvPr/>
        </p:nvSpPr>
        <p:spPr bwMode="blackWhite">
          <a:xfrm rot="2191705">
            <a:off x="3886200" y="4495800"/>
            <a:ext cx="1588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58" name="Line 6"/>
          <p:cNvSpPr>
            <a:spLocks noChangeShapeType="1"/>
          </p:cNvSpPr>
          <p:nvPr/>
        </p:nvSpPr>
        <p:spPr bwMode="blackWhite">
          <a:xfrm rot="-6160750">
            <a:off x="3352006" y="3734594"/>
            <a:ext cx="1588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59" name="Line 7"/>
          <p:cNvSpPr>
            <a:spLocks noChangeShapeType="1"/>
          </p:cNvSpPr>
          <p:nvPr/>
        </p:nvSpPr>
        <p:spPr bwMode="blackWhite">
          <a:xfrm rot="6160750" flipH="1">
            <a:off x="5790406" y="3734594"/>
            <a:ext cx="1588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60" name="Line 8"/>
          <p:cNvSpPr>
            <a:spLocks noChangeShapeType="1"/>
          </p:cNvSpPr>
          <p:nvPr/>
        </p:nvSpPr>
        <p:spPr bwMode="blackWhite">
          <a:xfrm rot="19408295" flipH="1">
            <a:off x="5257800" y="4495800"/>
            <a:ext cx="1588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61" name="Line 9"/>
          <p:cNvSpPr>
            <a:spLocks noChangeShapeType="1"/>
          </p:cNvSpPr>
          <p:nvPr/>
        </p:nvSpPr>
        <p:spPr bwMode="blackWhite">
          <a:xfrm rot="2801678" flipH="1">
            <a:off x="5638006" y="2894807"/>
            <a:ext cx="1587" cy="76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175562" name="Oval 10" descr="Blue03"/>
          <p:cNvSpPr>
            <a:spLocks noChangeArrowheads="1"/>
          </p:cNvSpPr>
          <p:nvPr/>
        </p:nvSpPr>
        <p:spPr bwMode="blackWhite">
          <a:xfrm>
            <a:off x="3530600" y="3200400"/>
            <a:ext cx="2117725" cy="1552575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Types of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Creativity</a:t>
            </a:r>
          </a:p>
        </p:txBody>
      </p:sp>
      <p:sp>
        <p:nvSpPr>
          <p:cNvPr id="1175563" name="Oval 11" descr="Blue01"/>
          <p:cNvSpPr>
            <a:spLocks noChangeArrowheads="1"/>
          </p:cNvSpPr>
          <p:nvPr/>
        </p:nvSpPr>
        <p:spPr bwMode="blackWhite">
          <a:xfrm>
            <a:off x="5734050" y="23082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Material</a:t>
            </a: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Creativity</a:t>
            </a:r>
          </a:p>
        </p:txBody>
      </p:sp>
      <p:sp>
        <p:nvSpPr>
          <p:cNvPr id="1175564" name="Oval 12" descr="Blue01"/>
          <p:cNvSpPr>
            <a:spLocks noChangeArrowheads="1"/>
          </p:cNvSpPr>
          <p:nvPr/>
        </p:nvSpPr>
        <p:spPr bwMode="blackWhite">
          <a:xfrm>
            <a:off x="5886450" y="37306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Organization Creativity</a:t>
            </a:r>
          </a:p>
        </p:txBody>
      </p:sp>
      <p:sp>
        <p:nvSpPr>
          <p:cNvPr id="1175565" name="Oval 13" descr="Blue01"/>
          <p:cNvSpPr>
            <a:spLocks noChangeArrowheads="1"/>
          </p:cNvSpPr>
          <p:nvPr/>
        </p:nvSpPr>
        <p:spPr bwMode="blackWhite">
          <a:xfrm>
            <a:off x="4972050" y="50260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Relationship Creativity</a:t>
            </a:r>
          </a:p>
        </p:txBody>
      </p:sp>
      <p:sp>
        <p:nvSpPr>
          <p:cNvPr id="1175566" name="Oval 14" descr="Blue01"/>
          <p:cNvSpPr>
            <a:spLocks noChangeArrowheads="1"/>
          </p:cNvSpPr>
          <p:nvPr/>
        </p:nvSpPr>
        <p:spPr bwMode="blackWhite">
          <a:xfrm>
            <a:off x="1447800" y="50260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Event Creativity</a:t>
            </a:r>
          </a:p>
        </p:txBody>
      </p:sp>
      <p:sp>
        <p:nvSpPr>
          <p:cNvPr id="1175567" name="Oval 15" descr="Blue01"/>
          <p:cNvSpPr>
            <a:spLocks noChangeArrowheads="1"/>
          </p:cNvSpPr>
          <p:nvPr/>
        </p:nvSpPr>
        <p:spPr bwMode="blackWhite">
          <a:xfrm>
            <a:off x="628650" y="37306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Inner Creativity</a:t>
            </a:r>
          </a:p>
        </p:txBody>
      </p:sp>
      <p:sp>
        <p:nvSpPr>
          <p:cNvPr id="1175568" name="Oval 16" descr="Blue01"/>
          <p:cNvSpPr>
            <a:spLocks noChangeArrowheads="1"/>
          </p:cNvSpPr>
          <p:nvPr/>
        </p:nvSpPr>
        <p:spPr bwMode="blackWhite">
          <a:xfrm>
            <a:off x="685800" y="23082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Spontaneous Creativity</a:t>
            </a:r>
          </a:p>
        </p:txBody>
      </p:sp>
      <p:sp>
        <p:nvSpPr>
          <p:cNvPr id="1175569" name="Oval 17" descr="Blue01"/>
          <p:cNvSpPr>
            <a:spLocks noChangeArrowheads="1"/>
          </p:cNvSpPr>
          <p:nvPr/>
        </p:nvSpPr>
        <p:spPr bwMode="blackWhite">
          <a:xfrm>
            <a:off x="3270250" y="1470025"/>
            <a:ext cx="2647950" cy="1047750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 anchorCtr="1"/>
          <a:lstStyle/>
          <a:p>
            <a:pPr algn="ctr" eaLnBrk="0" hangingPunct="0"/>
            <a:r>
              <a:rPr lang="en-US" sz="2000" b="1" dirty="0">
                <a:solidFill>
                  <a:srgbClr val="FFFFFF"/>
                </a:solidFill>
              </a:rPr>
              <a:t>Idea</a:t>
            </a: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Creativity</a:t>
            </a:r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2406293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7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7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7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7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7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7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7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7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7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7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17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17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7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175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5555" grpId="0" animBg="1"/>
      <p:bldP spid="1175556" grpId="0" animBg="1"/>
      <p:bldP spid="1175557" grpId="0" animBg="1"/>
      <p:bldP spid="1175558" grpId="0" animBg="1"/>
      <p:bldP spid="1175559" grpId="0" animBg="1"/>
      <p:bldP spid="1175560" grpId="0" animBg="1"/>
      <p:bldP spid="1175561" grpId="0" animBg="1"/>
      <p:bldP spid="1175562" grpId="0" animBg="1" autoUpdateAnimBg="0"/>
      <p:bldP spid="1175563" grpId="0" animBg="1" autoUpdateAnimBg="0"/>
      <p:bldP spid="1175564" grpId="0" animBg="1" autoUpdateAnimBg="0"/>
      <p:bldP spid="1175565" grpId="0" animBg="1" autoUpdateAnimBg="0"/>
      <p:bldP spid="1175566" grpId="0" animBg="1" autoUpdateAnimBg="0"/>
      <p:bldP spid="1175567" grpId="0" animBg="1" autoUpdateAnimBg="0"/>
      <p:bldP spid="1175568" grpId="0" animBg="1" autoUpdateAnimBg="0"/>
      <p:bldP spid="1175569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6B3FFC02-2474-4BE8-9BBA-C1FFF2CDD98E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1177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Creative Climate</a:t>
            </a:r>
          </a:p>
        </p:txBody>
      </p:sp>
      <p:sp>
        <p:nvSpPr>
          <p:cNvPr id="117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/>
              <a:t>Characteristics of a </a:t>
            </a:r>
            <a:r>
              <a:rPr lang="en-US" sz="2400" dirty="0" smtClean="0"/>
              <a:t>Creative Climate</a:t>
            </a:r>
            <a:r>
              <a:rPr lang="en-US" sz="2400" dirty="0"/>
              <a:t>: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A trustful management that does not </a:t>
            </a:r>
            <a:r>
              <a:rPr lang="en-US" sz="2000" dirty="0" err="1" smtClean="0"/>
              <a:t>overcontrol</a:t>
            </a:r>
            <a:r>
              <a:rPr lang="en-US" sz="2000" dirty="0" smtClean="0"/>
              <a:t> employees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Open channels of communication among all business members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Considerable contact and communication with outsiders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A large variety of personality types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A willingness to accept change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An enjoyment in experimenting with new ideas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Little fear of negative consequences for making a mistake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The selection and promotion of employees on the basis of merit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The use of techniques that encourage ideas, including suggestion systems and brainstorming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Sufficient financial, managerial, human, and time resources for accomplishing goals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7402897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77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77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77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77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77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77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77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77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77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77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77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396D7372-6A43-4FEC-B308-88185292FFB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and the Entrepreneur</a:t>
            </a:r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Innovation: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Is the process by which entrepreneurs convert opportunities </a:t>
            </a:r>
            <a:r>
              <a:rPr lang="en-US" dirty="0" smtClean="0"/>
              <a:t>(ideas) into </a:t>
            </a:r>
            <a:r>
              <a:rPr lang="en-US" dirty="0"/>
              <a:t>marketable </a:t>
            </a:r>
            <a:r>
              <a:rPr lang="en-US" dirty="0" smtClean="0"/>
              <a:t>solutions.</a:t>
            </a:r>
            <a:endParaRPr lang="en-US" dirty="0"/>
          </a:p>
          <a:p>
            <a:pPr lvl="1">
              <a:spcBef>
                <a:spcPct val="50000"/>
              </a:spcBef>
            </a:pPr>
            <a:r>
              <a:rPr lang="en-US" dirty="0"/>
              <a:t>Is a combination of the vision to create a good idea and the perseverance and dedication to remain with the concept through implementation.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Is a key function in the entrepreneurial process.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Is </a:t>
            </a:r>
            <a:r>
              <a:rPr lang="en-US" dirty="0" smtClean="0"/>
              <a:t>the specific </a:t>
            </a:r>
            <a:r>
              <a:rPr lang="en-US" dirty="0"/>
              <a:t>function of entrepreneurship.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3228898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776421D7-03E4-4A7E-91A1-8286DD5BCD85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11816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Process</a:t>
            </a:r>
          </a:p>
        </p:txBody>
      </p:sp>
      <p:sp>
        <p:nvSpPr>
          <p:cNvPr id="1181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7674" y="1219200"/>
            <a:ext cx="8543925" cy="510540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 smtClean="0"/>
              <a:t>Most innovations result from a conscious, purposeful search for new opportunities.</a:t>
            </a:r>
          </a:p>
          <a:p>
            <a:pPr>
              <a:spcBef>
                <a:spcPct val="30000"/>
              </a:spcBef>
            </a:pPr>
            <a:r>
              <a:rPr lang="en-US" dirty="0" smtClean="0"/>
              <a:t>Uses both the right and left sides of the brain.</a:t>
            </a:r>
          </a:p>
          <a:p>
            <a:pPr>
              <a:spcBef>
                <a:spcPct val="30000"/>
              </a:spcBef>
            </a:pPr>
            <a:r>
              <a:rPr lang="en-US" dirty="0" smtClean="0"/>
              <a:t>Entrepreneurs look at figures and people.</a:t>
            </a:r>
          </a:p>
          <a:p>
            <a:pPr>
              <a:spcBef>
                <a:spcPct val="30000"/>
              </a:spcBef>
            </a:pPr>
            <a:r>
              <a:rPr lang="en-US" dirty="0" smtClean="0"/>
              <a:t>Successful innovations are simple and focused toward a clear and carefully designed application.</a:t>
            </a:r>
          </a:p>
          <a:p>
            <a:pPr>
              <a:spcBef>
                <a:spcPct val="30000"/>
              </a:spcBef>
            </a:pPr>
            <a:r>
              <a:rPr lang="en-US" dirty="0" smtClean="0"/>
              <a:t>During the process, they create new customers and markets.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419852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B0AF80BE-035A-4C91-AC73-D1C9C002230D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5.6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Innovation in Action </a:t>
            </a:r>
          </a:p>
        </p:txBody>
      </p:sp>
      <p:graphicFrame>
        <p:nvGraphicFramePr>
          <p:cNvPr id="282801" name="Group 1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99212"/>
              </p:ext>
            </p:extLst>
          </p:nvPr>
        </p:nvGraphicFramePr>
        <p:xfrm>
          <a:off x="380999" y="1243013"/>
          <a:ext cx="8393114" cy="4358640"/>
        </p:xfrm>
        <a:graphic>
          <a:graphicData uri="http://schemas.openxmlformats.org/drawingml/2006/table">
            <a:tbl>
              <a:tblPr/>
              <a:tblGrid>
                <a:gridCol w="1306178"/>
                <a:gridCol w="3021521"/>
                <a:gridCol w="406541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Type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Description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Examples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Invention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Totally new product, service, 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 process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Wright brothers—airplane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Thomas Edison—light bulb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Alexander Graham Bell—telephone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Extension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New use or different application of an already existing product, service, or process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Ray Kroc—McDonald’s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Mark Zuckerberg—Facebook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Barry Sternlicht—Starwood Hotels &amp; Resorts</a:t>
                      </a: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Duplication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Creative replication of an existing concept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Wal-Mart—department stores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Gateway—personal computers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Pizza Hut—pizza parlor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Synthesis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Combination of existing concepts and factors into a new formulation or use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Fred Smith—Fed Ex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Howard Schultz—Starbucks</a:t>
                      </a: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1919136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B39C0B14-305A-4FF0-A94D-199A835B72C0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118579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Major Misconceptions of Innovation</a:t>
            </a:r>
          </a:p>
        </p:txBody>
      </p:sp>
      <p:sp>
        <p:nvSpPr>
          <p:cNvPr id="1185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tabLst>
                <a:tab pos="1603375" algn="l"/>
              </a:tabLst>
            </a:pPr>
            <a:r>
              <a:rPr lang="en-US" dirty="0" smtClean="0"/>
              <a:t>Innovation </a:t>
            </a:r>
            <a:r>
              <a:rPr lang="en-US" dirty="0"/>
              <a:t>is planned and </a:t>
            </a:r>
            <a:r>
              <a:rPr lang="en-US" dirty="0" smtClean="0"/>
              <a:t>predictable.</a:t>
            </a:r>
          </a:p>
          <a:p>
            <a:pPr>
              <a:spcBef>
                <a:spcPts val="1200"/>
              </a:spcBef>
              <a:tabLst>
                <a:tab pos="1603375" algn="l"/>
              </a:tabLst>
            </a:pPr>
            <a:r>
              <a:rPr lang="en-US" dirty="0" smtClean="0"/>
              <a:t>Technical </a:t>
            </a:r>
            <a:r>
              <a:rPr lang="en-US" dirty="0"/>
              <a:t>specifications </a:t>
            </a:r>
            <a:r>
              <a:rPr lang="en-US" dirty="0" smtClean="0"/>
              <a:t>must be thoroughly prepared.</a:t>
            </a:r>
          </a:p>
          <a:p>
            <a:pPr>
              <a:spcBef>
                <a:spcPts val="1200"/>
              </a:spcBef>
              <a:tabLst>
                <a:tab pos="1603375" algn="l"/>
              </a:tabLst>
            </a:pPr>
            <a:r>
              <a:rPr lang="en-US" dirty="0" smtClean="0"/>
              <a:t>Innovation </a:t>
            </a:r>
            <a:r>
              <a:rPr lang="en-US" dirty="0"/>
              <a:t>relies on dreams and </a:t>
            </a:r>
            <a:r>
              <a:rPr lang="en-US" dirty="0" smtClean="0"/>
              <a:t>blue-sky ideas.</a:t>
            </a:r>
          </a:p>
          <a:p>
            <a:pPr>
              <a:spcBef>
                <a:spcPts val="1200"/>
              </a:spcBef>
              <a:tabLst>
                <a:tab pos="1603375" algn="l"/>
              </a:tabLst>
            </a:pPr>
            <a:r>
              <a:rPr lang="en-US" dirty="0" smtClean="0"/>
              <a:t>Big </a:t>
            </a:r>
            <a:r>
              <a:rPr lang="en-US" dirty="0"/>
              <a:t>projects will develop </a:t>
            </a:r>
            <a:r>
              <a:rPr lang="en-US" dirty="0" smtClean="0"/>
              <a:t>better innovations </a:t>
            </a:r>
            <a:r>
              <a:rPr lang="en-US" dirty="0"/>
              <a:t>than smaller </a:t>
            </a:r>
            <a:r>
              <a:rPr lang="en-US" dirty="0" smtClean="0"/>
              <a:t>ones.</a:t>
            </a:r>
          </a:p>
          <a:p>
            <a:pPr>
              <a:spcBef>
                <a:spcPts val="1200"/>
              </a:spcBef>
              <a:tabLst>
                <a:tab pos="1603375" algn="l"/>
              </a:tabLst>
            </a:pPr>
            <a:r>
              <a:rPr lang="en-US" dirty="0" smtClean="0"/>
              <a:t>Technology </a:t>
            </a:r>
            <a:r>
              <a:rPr lang="en-US" dirty="0"/>
              <a:t>is the driving force </a:t>
            </a:r>
            <a:r>
              <a:rPr lang="en-US" dirty="0" smtClean="0"/>
              <a:t>of innovation success.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6576229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5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5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5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5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5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579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BC24A516-83A3-4D59-ADF3-D171832849EF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118784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Innovation</a:t>
            </a:r>
          </a:p>
        </p:txBody>
      </p:sp>
      <p:sp>
        <p:nvSpPr>
          <p:cNvPr id="1187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/>
              <a:t>Be action oriented.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Make the product, process, or service simple and understandable.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Make the product, process, or service customer-based.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Start small.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Aim high.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Try/test/revise.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Learn from failures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Follow a milestone schedule.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Reward heroic activity.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Work, work, work.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7332167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7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7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87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4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4C80619B-0410-468C-B9DA-C10520A6196A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119193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1191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appositional relationship</a:t>
            </a:r>
          </a:p>
          <a:p>
            <a:r>
              <a:rPr lang="en-US" sz="2400" dirty="0"/>
              <a:t>creative process</a:t>
            </a:r>
          </a:p>
          <a:p>
            <a:r>
              <a:rPr lang="en-US" sz="2400" dirty="0"/>
              <a:t>creativity</a:t>
            </a:r>
          </a:p>
          <a:p>
            <a:r>
              <a:rPr lang="en-US" sz="2400" dirty="0"/>
              <a:t>duplication</a:t>
            </a:r>
          </a:p>
          <a:p>
            <a:r>
              <a:rPr lang="en-US" sz="2400" dirty="0"/>
              <a:t>either/or thinking</a:t>
            </a:r>
          </a:p>
          <a:p>
            <a:r>
              <a:rPr lang="en-US" sz="2400" dirty="0" smtClean="0"/>
              <a:t>extension</a:t>
            </a:r>
            <a:endParaRPr lang="en-US" sz="2400" dirty="0"/>
          </a:p>
          <a:p>
            <a:r>
              <a:rPr lang="en-US" sz="2400" dirty="0"/>
              <a:t>functional perspective</a:t>
            </a:r>
          </a:p>
          <a:p>
            <a:r>
              <a:rPr lang="en-US" sz="2400" dirty="0"/>
              <a:t>incongruities</a:t>
            </a:r>
          </a:p>
          <a:p>
            <a:r>
              <a:rPr lang="en-US" sz="2400" dirty="0"/>
              <a:t>innovation</a:t>
            </a:r>
          </a:p>
        </p:txBody>
      </p:sp>
      <p:sp>
        <p:nvSpPr>
          <p:cNvPr id="11919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invention</a:t>
            </a:r>
          </a:p>
          <a:p>
            <a:r>
              <a:rPr lang="en-US" sz="2400" dirty="0"/>
              <a:t>left brain</a:t>
            </a:r>
          </a:p>
          <a:p>
            <a:r>
              <a:rPr lang="en-US" sz="2400" dirty="0"/>
              <a:t>muddling mind-sets</a:t>
            </a:r>
          </a:p>
          <a:p>
            <a:r>
              <a:rPr lang="en-US" sz="2400" dirty="0"/>
              <a:t>opportunity identification</a:t>
            </a:r>
          </a:p>
          <a:p>
            <a:r>
              <a:rPr lang="en-US" sz="2400" dirty="0"/>
              <a:t>probability thinking</a:t>
            </a:r>
          </a:p>
          <a:p>
            <a:r>
              <a:rPr lang="en-US" sz="2400" dirty="0"/>
              <a:t>right brain</a:t>
            </a:r>
          </a:p>
          <a:p>
            <a:r>
              <a:rPr lang="en-US" sz="2400" dirty="0"/>
              <a:t>stereotyping</a:t>
            </a:r>
          </a:p>
          <a:p>
            <a:r>
              <a:rPr lang="en-US" sz="2400" dirty="0"/>
              <a:t>synthesis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1606377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1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91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91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91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91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1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91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91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91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91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91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91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91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91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91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91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91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1939" grpId="0" build="p"/>
      <p:bldP spid="11919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5–</a:t>
            </a:r>
            <a:fld id="{B281C6E2-98BE-4B8B-9389-49A30ADA5CD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ct val="40000"/>
              </a:spcBef>
              <a:buSzTx/>
              <a:buFontTx/>
              <a:buAutoNum type="arabicPeriod" startAt="5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introduce the four major types of innovation: invention, extension, duplication, and synthesis</a:t>
            </a:r>
          </a:p>
          <a:p>
            <a:pPr marL="533400" indent="-533400">
              <a:spcBef>
                <a:spcPct val="40000"/>
              </a:spcBef>
              <a:buSzTx/>
              <a:buFontTx/>
              <a:buAutoNum type="arabicPeriod" startAt="5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review some of the major myths associated with innovation and to define the ten principles of innovation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469844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99C309B2-5DE7-4DD5-92F4-313AB8BB7290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6589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4475"/>
            <a:ext cx="9147176" cy="1203325"/>
          </a:xfrm>
        </p:spPr>
        <p:txBody>
          <a:bodyPr/>
          <a:lstStyle/>
          <a:p>
            <a:r>
              <a:rPr lang="en-US" dirty="0"/>
              <a:t>Opportunity Identification: </a:t>
            </a:r>
            <a:br>
              <a:rPr lang="en-US" dirty="0"/>
            </a:br>
            <a:r>
              <a:rPr lang="en-US" dirty="0"/>
              <a:t>The Search for New Ideas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/>
              <a:t>Opportunity identification is central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the domain of entrepreneurship </a:t>
            </a:r>
            <a:r>
              <a:rPr lang="en-US" dirty="0"/>
              <a:t>and</a:t>
            </a:r>
            <a:r>
              <a:rPr lang="en-US" dirty="0" smtClean="0"/>
              <a:t> revolves around the answers to the following:</a:t>
            </a:r>
          </a:p>
          <a:p>
            <a:pPr lvl="1"/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When?</a:t>
            </a:r>
          </a:p>
          <a:p>
            <a:pPr lvl="1"/>
            <a:r>
              <a:rPr lang="en-US" dirty="0" smtClean="0"/>
              <a:t>How?</a:t>
            </a:r>
          </a:p>
          <a:p>
            <a:r>
              <a:rPr lang="en-US" dirty="0" smtClean="0"/>
              <a:t>The study of the creative pursuit of new ideas and the innovation process.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1495792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DDD7C86C-607A-4350-B3D7-65C0EFC6FDBF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15302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3999" cy="1215717"/>
          </a:xfrm>
        </p:spPr>
        <p:txBody>
          <a:bodyPr/>
          <a:lstStyle/>
          <a:p>
            <a:r>
              <a:rPr lang="en-US" dirty="0" smtClean="0"/>
              <a:t> Opportunity Identification: </a:t>
            </a:r>
            <a:br>
              <a:rPr lang="en-US" dirty="0" smtClean="0"/>
            </a:br>
            <a:r>
              <a:rPr lang="en-US" dirty="0" smtClean="0"/>
              <a:t>The Search for New  (cont’d)</a:t>
            </a:r>
            <a:endParaRPr lang="en-US" dirty="0"/>
          </a:p>
        </p:txBody>
      </p:sp>
      <p:sp>
        <p:nvSpPr>
          <p:cNvPr id="1153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953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Sources of Innovative Ideas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External and internal environments alert entrepreneurs to opportunities.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Trends signal shifts in current paradigm (or thinking) of major population.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Valuable insights constitute source of potential entrepreneurial ideas.</a:t>
            </a:r>
          </a:p>
          <a:p>
            <a:pPr>
              <a:spcBef>
                <a:spcPct val="50000"/>
              </a:spcBef>
            </a:pPr>
            <a:endParaRPr lang="en-US" dirty="0" smtClean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776704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678113"/>
              </p:ext>
            </p:extLst>
          </p:nvPr>
        </p:nvGraphicFramePr>
        <p:xfrm>
          <a:off x="457200" y="1752600"/>
          <a:ext cx="82296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5–</a:t>
            </a:r>
            <a:fld id="{B281C6E2-98BE-4B8B-9389-49A30ADA5CD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9263085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DEC25C93-60D3-4272-B018-056E844684AD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5.1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Sources of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Innovative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Ideas </a:t>
            </a:r>
          </a:p>
        </p:txBody>
      </p:sp>
      <p:graphicFrame>
        <p:nvGraphicFramePr>
          <p:cNvPr id="272572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340340"/>
              </p:ext>
            </p:extLst>
          </p:nvPr>
        </p:nvGraphicFramePr>
        <p:xfrm>
          <a:off x="304800" y="1310640"/>
          <a:ext cx="8534400" cy="4328160"/>
        </p:xfrm>
        <a:graphic>
          <a:graphicData uri="http://schemas.openxmlformats.org/drawingml/2006/table">
            <a:tbl>
              <a:tblPr/>
              <a:tblGrid>
                <a:gridCol w="2898475"/>
                <a:gridCol w="563592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Source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Examples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Unexpected occurrences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Unexpected success: Apple Computer (microcomputers)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Unexpected tragedy: 9/11 terrorist attack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Incongruities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Overnight package delivery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Process needs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Sugar-free products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Caffeine-free coffee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Microwave ovens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Industry and market changes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Health care industry: changing to home health care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Demographic changes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Retirement communities for older  people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Perceptual changes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Exercise (aerobics) and the growing concern for fitness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Knowledge-based concepts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Mobile (cell phone) technology; pharmaceutical industry; robotics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7520032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5–</a:t>
            </a:r>
            <a:fld id="{F797F775-A781-412C-8EAD-445F6439652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155074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4000" cy="1215717"/>
          </a:xfrm>
        </p:spPr>
        <p:txBody>
          <a:bodyPr/>
          <a:lstStyle/>
          <a:p>
            <a:r>
              <a:rPr lang="en-US" dirty="0" smtClean="0"/>
              <a:t>Opportunity Identification: </a:t>
            </a:r>
            <a:br>
              <a:rPr lang="en-US" dirty="0" smtClean="0"/>
            </a:br>
            <a:r>
              <a:rPr lang="en-US" dirty="0" smtClean="0"/>
              <a:t>The Search for New Ideas (cont’d)</a:t>
            </a:r>
            <a:endParaRPr lang="en-US" dirty="0"/>
          </a:p>
        </p:txBody>
      </p:sp>
      <p:sp>
        <p:nvSpPr>
          <p:cNvPr id="115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7543800" cy="4724400"/>
          </a:xfrm>
        </p:spPr>
        <p:txBody>
          <a:bodyPr/>
          <a:lstStyle/>
          <a:p>
            <a:r>
              <a:rPr lang="en-US" dirty="0" smtClean="0"/>
              <a:t>Entrepreneurs use their existing knowledge base acquired through work, experience, and education, to hone ideas into actual opportunities.</a:t>
            </a:r>
          </a:p>
          <a:p>
            <a:r>
              <a:rPr lang="en-US" dirty="0" smtClean="0"/>
              <a:t>Entrepreneurs must be able to learn from their experiences as well.</a:t>
            </a:r>
          </a:p>
          <a:p>
            <a:pPr lvl="1"/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5003872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Knowledge and Learning Process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5–</a:t>
            </a:r>
            <a:fld id="{B281C6E2-98BE-4B8B-9389-49A30ADA5CD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639443"/>
              </p:ext>
            </p:extLst>
          </p:nvPr>
        </p:nvGraphicFramePr>
        <p:xfrm>
          <a:off x="228600" y="12192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8915000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2181</Words>
  <Application>Microsoft Office PowerPoint</Application>
  <PresentationFormat>On-screen Show (4:3)</PresentationFormat>
  <Paragraphs>318</Paragraphs>
  <Slides>27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Kuratko10e_PPT</vt:lpstr>
      <vt:lpstr>Innovation:  The Creative  Pursuit of Ideas</vt:lpstr>
      <vt:lpstr>Learning Objectives</vt:lpstr>
      <vt:lpstr>Learning Objectives (cont’d)</vt:lpstr>
      <vt:lpstr>Opportunity Identification:  The Search for New Ideas</vt:lpstr>
      <vt:lpstr> Opportunity Identification:  The Search for New  (cont’d)</vt:lpstr>
      <vt:lpstr>Trends</vt:lpstr>
      <vt:lpstr>Table 5.1 Sources of Innovative Ideas </vt:lpstr>
      <vt:lpstr>Opportunity Identification:  The Search for New Ideas (cont’d)</vt:lpstr>
      <vt:lpstr>The Knowledge and Learning Process</vt:lpstr>
      <vt:lpstr>Entrepreneurial Imagination and Creativity</vt:lpstr>
      <vt:lpstr>Table 5.2 Two Approaches to Creative Problem Solving</vt:lpstr>
      <vt:lpstr>The Nature of the Creative Process</vt:lpstr>
      <vt:lpstr>Table 5.3 The Most Common Idea “Killers” </vt:lpstr>
      <vt:lpstr>Figure 5.1 The Critical Thinking Process</vt:lpstr>
      <vt:lpstr>Developing Your Creativity</vt:lpstr>
      <vt:lpstr>A Creative Exercise</vt:lpstr>
      <vt:lpstr>Table 5.4 Processes Associated with the Two Hemispheres of the Brain  </vt:lpstr>
      <vt:lpstr>Impediments to Creativity</vt:lpstr>
      <vt:lpstr>Table 5.5 Ways to Develop Left- and Right-Hemisphere Skills </vt:lpstr>
      <vt:lpstr>Arenas of Creativity</vt:lpstr>
      <vt:lpstr>The Creative Climate</vt:lpstr>
      <vt:lpstr>Innovation and the Entrepreneur</vt:lpstr>
      <vt:lpstr>The Innovation Process</vt:lpstr>
      <vt:lpstr>Table 5.6 Innovation in Action </vt:lpstr>
      <vt:lpstr>The Major Misconceptions of Innovation</vt:lpstr>
      <vt:lpstr>Principles of Innovation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32</cp:revision>
  <dcterms:created xsi:type="dcterms:W3CDTF">2015-10-08T15:15:18Z</dcterms:created>
  <dcterms:modified xsi:type="dcterms:W3CDTF">2015-10-26T14:20:20Z</dcterms:modified>
</cp:coreProperties>
</file>